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ECBA-E22D-4576-B80D-AC2DF34F7C1D}" type="datetimeFigureOut">
              <a:rPr lang="en-US"/>
              <a:pPr>
                <a:defRPr/>
              </a:pPr>
              <a:t>8/20/2015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747F-3540-41DC-9C5A-9A0462401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09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2116138"/>
            <a:ext cx="4371975" cy="4135437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B140-00C6-4707-A941-F2278A7DB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8280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6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CA04-B39D-4515-8F43-62457CA99677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388C-1CE0-48C7-A918-4142645D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hm.bris.ac.uk/motm/carotene/beta-carotene_home.html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9088"/>
            <a:ext cx="8183563" cy="1052512"/>
          </a:xfrm>
        </p:spPr>
        <p:txBody>
          <a:bodyPr/>
          <a:lstStyle/>
          <a:p>
            <a:pPr eaLnBrk="1" hangingPunct="1"/>
            <a:r>
              <a:rPr lang="en-US" altLang="en-US" sz="4400" b="1" u="sng" smtClean="0">
                <a:solidFill>
                  <a:srgbClr val="0000FF"/>
                </a:solidFill>
                <a:cs typeface="Trebuchet MS" panose="020B0603020202020204" pitchFamily="34" charset="0"/>
              </a:rPr>
              <a:t>Integumentary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3119438" cy="43434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sz="2400" dirty="0" smtClean="0"/>
              <a:t>Skin (cutaneous membrane)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sz="2400" dirty="0" smtClean="0"/>
              <a:t>Skin derivatives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33CCFF"/>
                </a:solidFill>
              </a:rPr>
              <a:t>Sweat</a:t>
            </a:r>
            <a:r>
              <a:rPr lang="en-US" sz="2000" dirty="0" smtClean="0">
                <a:solidFill>
                  <a:srgbClr val="33CCFF"/>
                </a:solidFill>
              </a:rPr>
              <a:t> </a:t>
            </a:r>
            <a:r>
              <a:rPr lang="en-US" sz="2000" dirty="0" smtClean="0"/>
              <a:t>glands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smtClean="0">
                <a:solidFill>
                  <a:srgbClr val="99FF33"/>
                </a:solidFill>
              </a:rPr>
              <a:t>Apocrine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err="1" smtClean="0">
                <a:solidFill>
                  <a:srgbClr val="33CCFF"/>
                </a:solidFill>
              </a:rPr>
              <a:t>Eccrine</a:t>
            </a:r>
            <a:endParaRPr lang="en-US" sz="1800" dirty="0" smtClean="0">
              <a:solidFill>
                <a:srgbClr val="33CCFF"/>
              </a:solidFill>
            </a:endParaRP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Oil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(sebaceous)                                     glands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FF66FF"/>
                </a:solidFill>
              </a:rPr>
              <a:t>Hair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smtClean="0">
                <a:solidFill>
                  <a:srgbClr val="33CCFF"/>
                </a:solidFill>
              </a:rPr>
              <a:t>Shaft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Follicle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Nails</a:t>
            </a:r>
          </a:p>
        </p:txBody>
      </p:sp>
      <p:pic>
        <p:nvPicPr>
          <p:cNvPr id="16388" name="Picture 4" descr="http://library.thinkquest.org/11965/assets/images/sk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47800"/>
            <a:ext cx="56594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4792" y="1143000"/>
            <a:ext cx="7478215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5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nap ITC" pitchFamily="82" charset="0"/>
              </a:rPr>
              <a:t>Now cut out your Skin cross-section…</a:t>
            </a: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76200" y="103188"/>
            <a:ext cx="8153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omic Sans MS" panose="030F0702030302020204" pitchFamily="66" charset="0"/>
                <a:cs typeface="Arial" panose="020B0604020202020204" pitchFamily="34" charset="0"/>
              </a:rPr>
              <a:t>Grab a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Scissors</a:t>
            </a:r>
            <a:r>
              <a:rPr lang="en-US" altLang="en-US" sz="220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Glue stick </a:t>
            </a:r>
            <a:r>
              <a:rPr lang="en-US" altLang="en-US" sz="2200">
                <a:latin typeface="Comic Sans MS" panose="030F0702030302020204" pitchFamily="66" charset="0"/>
                <a:cs typeface="Arial" panose="020B0604020202020204" pitchFamily="34" charset="0"/>
              </a:rPr>
              <a:t>&amp;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colored pencils</a:t>
            </a:r>
          </a:p>
        </p:txBody>
      </p:sp>
      <p:sp>
        <p:nvSpPr>
          <p:cNvPr id="16391" name="WordArt 5"/>
          <p:cNvSpPr>
            <a:spLocks noChangeArrowheads="1" noChangeShapeType="1" noTextEdit="1"/>
          </p:cNvSpPr>
          <p:nvPr/>
        </p:nvSpPr>
        <p:spPr bwMode="auto">
          <a:xfrm>
            <a:off x="609600" y="59436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Label your diagram!</a:t>
            </a:r>
          </a:p>
        </p:txBody>
      </p:sp>
    </p:spTree>
    <p:extLst>
      <p:ext uri="{BB962C8B-B14F-4D97-AF65-F5344CB8AC3E}">
        <p14:creationId xmlns:p14="http://schemas.microsoft.com/office/powerpoint/2010/main" val="2070581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83563" cy="862013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0000FF"/>
                </a:solidFill>
                <a:cs typeface="Trebuchet MS" panose="020B0603020202020204" pitchFamily="34" charset="0"/>
              </a:rPr>
              <a:t>Layers of the Epidermis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2971800" cy="6096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From most </a:t>
            </a:r>
            <a:r>
              <a:rPr lang="en-US" altLang="en-US" sz="2400" b="1" smtClean="0">
                <a:solidFill>
                  <a:srgbClr val="FFFF00"/>
                </a:solidFill>
              </a:rPr>
              <a:t>superficial </a:t>
            </a:r>
            <a:r>
              <a:rPr lang="en-US" altLang="en-US" sz="2400" smtClean="0"/>
              <a:t>to</a:t>
            </a:r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rgbClr val="0066FF"/>
                </a:solidFill>
              </a:rPr>
              <a:t>deepest</a:t>
            </a:r>
            <a:endParaRPr lang="en-US" altLang="en-US" sz="2400" b="1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altLang="en-US" sz="2200" smtClean="0"/>
              <a:t>Stratum </a:t>
            </a:r>
            <a:r>
              <a:rPr lang="en-US" altLang="en-US" sz="2200" b="1" smtClean="0">
                <a:solidFill>
                  <a:srgbClr val="FF66FF"/>
                </a:solidFill>
              </a:rPr>
              <a:t>corneum</a:t>
            </a:r>
          </a:p>
          <a:p>
            <a:pPr lvl="1" eaLnBrk="1" hangingPunct="1"/>
            <a:r>
              <a:rPr lang="en-US" altLang="en-US" sz="2200" smtClean="0"/>
              <a:t>Stratum </a:t>
            </a:r>
            <a:r>
              <a:rPr lang="en-US" altLang="en-US" sz="2200" b="1" smtClean="0">
                <a:solidFill>
                  <a:srgbClr val="CCFF66"/>
                </a:solidFill>
              </a:rPr>
              <a:t>lucidum</a:t>
            </a:r>
          </a:p>
          <a:p>
            <a:pPr lvl="1" eaLnBrk="1" hangingPunct="1"/>
            <a:r>
              <a:rPr lang="en-US" altLang="en-US" sz="2200" smtClean="0"/>
              <a:t>Stratum </a:t>
            </a:r>
            <a:r>
              <a:rPr lang="en-US" altLang="en-US" sz="2200" b="1" smtClean="0">
                <a:solidFill>
                  <a:srgbClr val="33CCFF"/>
                </a:solidFill>
              </a:rPr>
              <a:t>granulosum</a:t>
            </a:r>
          </a:p>
          <a:p>
            <a:pPr lvl="1" eaLnBrk="1" hangingPunct="1"/>
            <a:r>
              <a:rPr lang="en-US" altLang="en-US" sz="2200" smtClean="0"/>
              <a:t>Stratum </a:t>
            </a:r>
            <a:r>
              <a:rPr lang="en-US" altLang="en-US" sz="2200" b="1" smtClean="0">
                <a:solidFill>
                  <a:srgbClr val="FFFF00"/>
                </a:solidFill>
              </a:rPr>
              <a:t>spinosum</a:t>
            </a:r>
          </a:p>
          <a:p>
            <a:pPr lvl="1" eaLnBrk="1" hangingPunct="1"/>
            <a:r>
              <a:rPr lang="en-US" altLang="en-US" sz="2200" smtClean="0"/>
              <a:t>Stratum </a:t>
            </a:r>
            <a:r>
              <a:rPr lang="en-US" altLang="en-US" sz="2200" b="1" smtClean="0">
                <a:solidFill>
                  <a:srgbClr val="99FF33"/>
                </a:solidFill>
              </a:rPr>
              <a:t>basale</a:t>
            </a:r>
          </a:p>
        </p:txBody>
      </p:sp>
      <p:pic>
        <p:nvPicPr>
          <p:cNvPr id="30724" name="Picture 4" descr="04_03Figure-L.jpg                                              004E43B8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" r="1472" b="3502"/>
          <a:stretch>
            <a:fillRect/>
          </a:stretch>
        </p:blipFill>
        <p:spPr bwMode="auto">
          <a:xfrm>
            <a:off x="5791200" y="1600200"/>
            <a:ext cx="335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8"/>
          <p:cNvSpPr>
            <a:spLocks noChangeArrowheads="1" noChangeShapeType="1" noTextEdit="1"/>
          </p:cNvSpPr>
          <p:nvPr/>
        </p:nvSpPr>
        <p:spPr bwMode="auto">
          <a:xfrm>
            <a:off x="2895600" y="862013"/>
            <a:ext cx="6172200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Color-code your diagram –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1 color for each strata of the epidermis!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1958438"/>
            <a:ext cx="28194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500" b="1" i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/>
              </a:rPr>
              <a:t>Can you come up with a Mnemonic to remember the layers?</a:t>
            </a:r>
            <a:endParaRPr lang="en-US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0" y="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Per. 1 - Mon</a:t>
            </a:r>
          </a:p>
        </p:txBody>
      </p:sp>
    </p:spTree>
    <p:extLst>
      <p:ext uri="{BB962C8B-B14F-4D97-AF65-F5344CB8AC3E}">
        <p14:creationId xmlns:p14="http://schemas.microsoft.com/office/powerpoint/2010/main" val="3574863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191000" cy="601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2400" b="1" dirty="0" smtClean="0">
                <a:latin typeface="Tahoma" pitchFamily="34" charset="0"/>
              </a:rPr>
              <a:t>4 Types of Cells</a:t>
            </a:r>
            <a:r>
              <a:rPr lang="en-US" sz="2400" dirty="0" smtClean="0">
                <a:latin typeface="Tahoma" pitchFamily="34" charset="0"/>
              </a:rPr>
              <a:t>: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2000" b="1" i="1" dirty="0" smtClean="0">
                <a:solidFill>
                  <a:srgbClr val="33CCFF"/>
                </a:solidFill>
                <a:latin typeface="Tahoma" pitchFamily="34" charset="0"/>
              </a:rPr>
              <a:t>Keratinocytes</a:t>
            </a:r>
          </a:p>
          <a:p>
            <a:pPr lvl="2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1800" dirty="0" smtClean="0">
                <a:latin typeface="Tahoma" pitchFamily="34" charset="0"/>
              </a:rPr>
              <a:t>Produce keratin, the fibrous protein that helps give the epidermis its protective properties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2000" b="1" i="1" dirty="0" smtClean="0">
                <a:solidFill>
                  <a:srgbClr val="CCFF33"/>
                </a:solidFill>
                <a:latin typeface="Tahoma" pitchFamily="34" charset="0"/>
              </a:rPr>
              <a:t>Melanocytes</a:t>
            </a:r>
          </a:p>
          <a:p>
            <a:pPr lvl="2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1800" dirty="0" smtClean="0">
                <a:latin typeface="Tahoma" pitchFamily="34" charset="0"/>
              </a:rPr>
              <a:t>Synthesize pigment called melanin</a:t>
            </a:r>
          </a:p>
          <a:p>
            <a:pPr lvl="2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1800" dirty="0" smtClean="0">
                <a:latin typeface="Tahoma" pitchFamily="34" charset="0"/>
              </a:rPr>
              <a:t>Melanin picked up by keratinocytes &amp;</a:t>
            </a:r>
            <a:br>
              <a:rPr lang="en-US" sz="1800" dirty="0" smtClean="0">
                <a:latin typeface="Tahoma" pitchFamily="34" charset="0"/>
              </a:rPr>
            </a:br>
            <a:r>
              <a:rPr lang="en-US" sz="1800" dirty="0" smtClean="0">
                <a:latin typeface="Tahoma" pitchFamily="34" charset="0"/>
              </a:rPr>
              <a:t>used to shade their nuclei from UV radiation</a:t>
            </a:r>
            <a:endParaRPr lang="en-US" sz="1800" b="1" i="1" dirty="0" smtClean="0">
              <a:latin typeface="Tahoma" pitchFamily="34" charset="0"/>
            </a:endParaRP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2000" b="1" i="1" dirty="0" smtClean="0">
                <a:solidFill>
                  <a:srgbClr val="0000FF"/>
                </a:solidFill>
                <a:latin typeface="Tahoma" pitchFamily="34" charset="0"/>
              </a:rPr>
              <a:t>Merkel cells</a:t>
            </a:r>
          </a:p>
          <a:p>
            <a:pPr lvl="2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1800" dirty="0" smtClean="0">
                <a:latin typeface="Tahoma" pitchFamily="34" charset="0"/>
              </a:rPr>
              <a:t>Combo of Merkel cell &amp; nerve ending (called Merkel disc) functions as a sensory receptor for touch</a:t>
            </a:r>
            <a:endParaRPr lang="en-US" sz="1800" b="1" i="1" dirty="0" smtClean="0">
              <a:latin typeface="Tahoma" pitchFamily="34" charset="0"/>
            </a:endParaRP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2000" b="1" i="1" dirty="0" smtClean="0">
                <a:solidFill>
                  <a:srgbClr val="FFFF00"/>
                </a:solidFill>
                <a:latin typeface="Tahoma" pitchFamily="34" charset="0"/>
              </a:rPr>
              <a:t>Langerhans’ cells</a:t>
            </a:r>
          </a:p>
          <a:p>
            <a:pPr lvl="2" eaLnBrk="1" fontAlgn="auto" hangingPunct="1">
              <a:lnSpc>
                <a:spcPct val="90000"/>
              </a:lnSpc>
              <a:buFont typeface="Wingdings 2" charset="2"/>
              <a:buChar char=""/>
              <a:defRPr/>
            </a:pPr>
            <a:r>
              <a:rPr lang="en-US" sz="1800" dirty="0" smtClean="0">
                <a:latin typeface="Tahoma" pitchFamily="34" charset="0"/>
              </a:rPr>
              <a:t>Macrophages that help to activate immune system</a:t>
            </a:r>
          </a:p>
        </p:txBody>
      </p:sp>
      <p:pic>
        <p:nvPicPr>
          <p:cNvPr id="31747" name="Picture 6" descr="section through epidermis (35K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33588"/>
            <a:ext cx="49530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3124200" y="4800600"/>
            <a:ext cx="3733800" cy="1219200"/>
          </a:xfrm>
          <a:prstGeom prst="line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514600" y="2819400"/>
            <a:ext cx="2667000" cy="2895600"/>
          </a:xfrm>
          <a:prstGeom prst="line">
            <a:avLst/>
          </a:prstGeom>
          <a:noFill/>
          <a:ln w="25400" cap="sq">
            <a:solidFill>
              <a:srgbClr val="99CC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14600" y="4724400"/>
            <a:ext cx="4724400" cy="838200"/>
          </a:xfrm>
          <a:prstGeom prst="line">
            <a:avLst/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743200" y="1447800"/>
            <a:ext cx="2743200" cy="1676400"/>
          </a:xfrm>
          <a:prstGeom prst="line">
            <a:avLst/>
          </a:prstGeom>
          <a:noFill/>
          <a:ln w="25400" cap="sq">
            <a:solidFill>
              <a:srgbClr val="33CCFF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2" name="Rectangle 2"/>
          <p:cNvSpPr txBox="1">
            <a:spLocks noChangeArrowheads="1"/>
          </p:cNvSpPr>
          <p:nvPr/>
        </p:nvSpPr>
        <p:spPr bwMode="auto">
          <a:xfrm>
            <a:off x="304800" y="0"/>
            <a:ext cx="81835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u="sng">
                <a:solidFill>
                  <a:srgbClr val="0000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Layers of the Epidermis</a:t>
            </a: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0" y="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Per. 2, 4 - Mon</a:t>
            </a:r>
          </a:p>
        </p:txBody>
      </p:sp>
    </p:spTree>
    <p:extLst>
      <p:ext uri="{BB962C8B-B14F-4D97-AF65-F5344CB8AC3E}">
        <p14:creationId xmlns:p14="http://schemas.microsoft.com/office/powerpoint/2010/main" val="12079764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  <p:bldP spid="6152" grpId="0" animBg="1"/>
      <p:bldP spid="6153" grpId="0" animBg="1"/>
      <p:bldP spid="6154" grpId="0" animBg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3000" b="1" u="sng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Normal Skin Color Determinants</a:t>
            </a:r>
            <a:endParaRPr lang="en-US" sz="3000" b="1" u="sng" dirty="0" smtClean="0"/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CCFF"/>
                </a:solidFill>
              </a:rPr>
              <a:t>Melanin</a:t>
            </a:r>
            <a:r>
              <a:rPr lang="en-US" sz="2800" dirty="0" smtClean="0"/>
              <a:t>:</a:t>
            </a:r>
          </a:p>
          <a:p>
            <a:pPr lvl="1" eaLnBrk="1" hangingPunct="1">
              <a:defRPr/>
            </a:pPr>
            <a:r>
              <a:rPr lang="en-US" sz="2400" dirty="0" smtClean="0"/>
              <a:t>Pigment (</a:t>
            </a:r>
            <a:r>
              <a:rPr lang="en-US" sz="2400" dirty="0" smtClean="0">
                <a:solidFill>
                  <a:srgbClr val="33CCFF"/>
                </a:solidFill>
              </a:rPr>
              <a:t>melanin</a:t>
            </a:r>
            <a:r>
              <a:rPr lang="en-US" sz="2400" dirty="0" smtClean="0"/>
              <a:t>) produced by </a:t>
            </a:r>
            <a:r>
              <a:rPr lang="en-US" sz="2400" b="1" i="1" dirty="0" smtClean="0">
                <a:solidFill>
                  <a:srgbClr val="33CCFF"/>
                </a:solidFill>
              </a:rPr>
              <a:t>melanocytes</a:t>
            </a:r>
          </a:p>
          <a:p>
            <a:pPr lvl="1" eaLnBrk="1" hangingPunct="1">
              <a:defRPr/>
            </a:pPr>
            <a:r>
              <a:rPr lang="en-US" sz="2400" dirty="0" smtClean="0"/>
              <a:t>Melanocytes are mostly in the </a:t>
            </a:r>
            <a:r>
              <a:rPr lang="en-US" sz="2400" dirty="0" smtClean="0">
                <a:solidFill>
                  <a:srgbClr val="0000FF"/>
                </a:solidFill>
              </a:rPr>
              <a:t>stratum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basale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/>
              <a:t>Color is </a:t>
            </a:r>
            <a:r>
              <a:rPr lang="en-US" sz="2400" dirty="0" smtClean="0">
                <a:solidFill>
                  <a:srgbClr val="FFFF00"/>
                </a:solidFill>
              </a:rPr>
              <a:t>yellow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brown </a:t>
            </a:r>
            <a:r>
              <a:rPr lang="en-US" sz="2400" dirty="0" smtClean="0"/>
              <a:t>to black</a:t>
            </a:r>
          </a:p>
          <a:p>
            <a:pPr lvl="1" eaLnBrk="1" hangingPunct="1">
              <a:defRPr/>
            </a:pPr>
            <a:r>
              <a:rPr lang="en-US" sz="2400" dirty="0" smtClean="0"/>
              <a:t>Amount of melanin                                                                                                                 produced depends                                                                       upon genetics &amp;                                                               exposure to                                                              sunlight (UV)</a:t>
            </a: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624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u="sng">
                <a:solidFill>
                  <a:srgbClr val="0000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Color in the Epidermis</a:t>
            </a:r>
          </a:p>
        </p:txBody>
      </p:sp>
      <p:pic>
        <p:nvPicPr>
          <p:cNvPr id="36868" name="Picture 5" descr="http://ts4.mm.bing.net/th?id=HN.60798629783398056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19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http://www.answersingenesis.org/assets/images/articles/am/v5/n4/melanin-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49149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6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458200" cy="4878388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latin typeface="Tahoma" panose="020B0604030504040204" pitchFamily="34" charset="0"/>
              </a:rPr>
              <a:t>What are the major                       </a:t>
            </a:r>
            <a:r>
              <a:rPr lang="en-US" altLang="en-US" sz="3500" b="1" smtClean="0">
                <a:solidFill>
                  <a:srgbClr val="FFFF00"/>
                </a:solidFill>
                <a:latin typeface="Tahoma" panose="020B0604030504040204" pitchFamily="34" charset="0"/>
              </a:rPr>
              <a:t>characteristics</a:t>
            </a:r>
            <a:r>
              <a:rPr lang="en-US" altLang="en-US" sz="3500" smtClean="0">
                <a:latin typeface="Tahoma" panose="020B0604030504040204" pitchFamily="34" charset="0"/>
              </a:rPr>
              <a:t> of the                    Epidermis?</a:t>
            </a:r>
          </a:p>
          <a:p>
            <a:pPr eaLnBrk="1" hangingPunct="1"/>
            <a:endParaRPr lang="en-US" altLang="en-US" sz="600" smtClean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3500" smtClean="0">
                <a:latin typeface="Tahoma" panose="020B0604030504040204" pitchFamily="34" charset="0"/>
              </a:rPr>
              <a:t>What are the </a:t>
            </a:r>
            <a:r>
              <a:rPr lang="en-US" altLang="en-US" sz="3500" b="1" smtClean="0">
                <a:solidFill>
                  <a:schemeClr val="accent1"/>
                </a:solidFill>
                <a:latin typeface="Tahoma" panose="020B0604030504040204" pitchFamily="34" charset="0"/>
              </a:rPr>
              <a:t>4 types of cells</a:t>
            </a:r>
            <a:r>
              <a:rPr lang="en-US" altLang="en-US" sz="3500" smtClean="0">
                <a:latin typeface="Tahoma" panose="020B0604030504040204" pitchFamily="34" charset="0"/>
              </a:rPr>
              <a:t> found within the Epidermis &amp; their functions?</a:t>
            </a:r>
          </a:p>
          <a:p>
            <a:pPr eaLnBrk="1" hangingPunct="1"/>
            <a:endParaRPr lang="en-US" altLang="en-US" sz="600" smtClean="0"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3500" smtClean="0">
                <a:latin typeface="Tahoma" panose="020B0604030504040204" pitchFamily="34" charset="0"/>
              </a:rPr>
              <a:t>What are the </a:t>
            </a:r>
            <a:r>
              <a:rPr lang="en-US" altLang="en-US" sz="3500" b="1" smtClean="0">
                <a:solidFill>
                  <a:srgbClr val="FF9933"/>
                </a:solidFill>
                <a:latin typeface="Tahoma" panose="020B0604030504040204" pitchFamily="34" charset="0"/>
              </a:rPr>
              <a:t>5 layers</a:t>
            </a:r>
            <a:r>
              <a:rPr lang="en-US" altLang="en-US" sz="3500" smtClean="0">
                <a:latin typeface="Tahoma" panose="020B0604030504040204" pitchFamily="34" charset="0"/>
              </a:rPr>
              <a:t> (strata) of the Epidermis from deep to superficial?</a:t>
            </a:r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304800" y="319088"/>
            <a:ext cx="81835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u="sng">
                <a:solidFill>
                  <a:srgbClr val="0000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Epidermis Review</a:t>
            </a:r>
          </a:p>
        </p:txBody>
      </p:sp>
      <p:pic>
        <p:nvPicPr>
          <p:cNvPr id="37892" name="Picture 4" descr="04_03Figure-L.jpg                                              004E43B8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1143" r="1472" b="42851"/>
          <a:stretch>
            <a:fillRect/>
          </a:stretch>
        </p:blipFill>
        <p:spPr bwMode="auto">
          <a:xfrm>
            <a:off x="6553200" y="152400"/>
            <a:ext cx="23907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70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62975" cy="1016000"/>
          </a:xfrm>
        </p:spPr>
        <p:txBody>
          <a:bodyPr/>
          <a:lstStyle/>
          <a:p>
            <a:pPr eaLnBrk="1" hangingPunct="1"/>
            <a:r>
              <a:rPr lang="en-US" altLang="en-US" sz="4400" u="sng" smtClean="0">
                <a:latin typeface="Snap ITC" panose="04040A07060A02020202" pitchFamily="82" charset="0"/>
                <a:cs typeface="Trebuchet MS" panose="020B0603020202020204" pitchFamily="34" charset="0"/>
              </a:rPr>
              <a:t>Where’s this Headed?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8704263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200" smtClean="0">
                <a:latin typeface="Tahoma" panose="020B0604030504040204" pitchFamily="34" charset="0"/>
              </a:rPr>
              <a:t>What is the </a:t>
            </a:r>
            <a:r>
              <a:rPr lang="en-US" altLang="en-US" sz="2200" b="1" smtClean="0">
                <a:solidFill>
                  <a:srgbClr val="FFFF00"/>
                </a:solidFill>
                <a:latin typeface="Tahoma" panose="020B0604030504040204" pitchFamily="34" charset="0"/>
              </a:rPr>
              <a:t>picture</a:t>
            </a:r>
            <a:r>
              <a:rPr lang="en-US" altLang="en-US" sz="2200" smtClean="0">
                <a:latin typeface="Tahoma" panose="020B0604030504040204" pitchFamily="34" charset="0"/>
              </a:rPr>
              <a:t> below called?</a:t>
            </a:r>
          </a:p>
          <a:p>
            <a:pPr eaLnBrk="1" hangingPunct="1">
              <a:lnSpc>
                <a:spcPct val="110000"/>
              </a:lnSpc>
            </a:pPr>
            <a:endParaRPr lang="en-US" altLang="en-US" sz="500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200" b="1" smtClean="0">
                <a:solidFill>
                  <a:srgbClr val="0000FF"/>
                </a:solidFill>
                <a:latin typeface="Tahoma" panose="020B0604030504040204" pitchFamily="34" charset="0"/>
              </a:rPr>
              <a:t>Which</a:t>
            </a:r>
            <a:r>
              <a:rPr lang="en-US" altLang="en-US" sz="2200" smtClean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smtClean="0">
                <a:latin typeface="Tahoma" panose="020B0604030504040204" pitchFamily="34" charset="0"/>
              </a:rPr>
              <a:t>of these forms of electromagnetic radiation are most effected by the Integumentary System?</a:t>
            </a:r>
          </a:p>
          <a:p>
            <a:pPr eaLnBrk="1" hangingPunct="1">
              <a:lnSpc>
                <a:spcPct val="110000"/>
              </a:lnSpc>
            </a:pPr>
            <a:endParaRPr lang="en-US" altLang="en-US" sz="500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200" smtClean="0">
                <a:latin typeface="Tahoma" panose="020B0604030504040204" pitchFamily="34" charset="0"/>
              </a:rPr>
              <a:t>What are some </a:t>
            </a:r>
            <a:r>
              <a:rPr lang="en-US" altLang="en-US" sz="2200" b="1" smtClean="0">
                <a:solidFill>
                  <a:srgbClr val="00FFCC"/>
                </a:solidFill>
                <a:latin typeface="Tahoma" panose="020B0604030504040204" pitchFamily="34" charset="0"/>
              </a:rPr>
              <a:t>precautions</a:t>
            </a:r>
            <a:r>
              <a:rPr lang="en-US" altLang="en-US" sz="2200" smtClean="0">
                <a:latin typeface="Tahoma" panose="020B0604030504040204" pitchFamily="34" charset="0"/>
              </a:rPr>
              <a:t> we can take to protect our                                                                                                 Int. Sys. from UV radiation?</a:t>
            </a:r>
          </a:p>
          <a:p>
            <a:pPr eaLnBrk="1" hangingPunct="1">
              <a:lnSpc>
                <a:spcPct val="110000"/>
              </a:lnSpc>
            </a:pPr>
            <a:endParaRPr lang="en-US" altLang="en-US" sz="500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200" smtClean="0">
                <a:latin typeface="Tahoma" panose="020B0604030504040204" pitchFamily="34" charset="0"/>
              </a:rPr>
              <a:t>What does “</a:t>
            </a:r>
            <a:r>
              <a:rPr lang="en-US" altLang="en-US" sz="2200" b="1" smtClean="0">
                <a:solidFill>
                  <a:srgbClr val="FFCCFF"/>
                </a:solidFill>
                <a:latin typeface="Tahoma" panose="020B0604030504040204" pitchFamily="34" charset="0"/>
              </a:rPr>
              <a:t>SPF</a:t>
            </a:r>
            <a:r>
              <a:rPr lang="en-US" altLang="en-US" sz="2200" b="1" smtClean="0">
                <a:latin typeface="Tahoma" panose="020B0604030504040204" pitchFamily="34" charset="0"/>
              </a:rPr>
              <a:t>”</a:t>
            </a:r>
            <a:r>
              <a:rPr lang="en-US" altLang="en-US" sz="2200" b="1" smtClean="0">
                <a:solidFill>
                  <a:srgbClr val="FFCC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smtClean="0">
                <a:latin typeface="Tahoma" panose="020B0604030504040204" pitchFamily="34" charset="0"/>
              </a:rPr>
              <a:t>stands                                                                                                                      for &amp; how does it </a:t>
            </a:r>
            <a:r>
              <a:rPr lang="en-US" altLang="en-US" sz="2200" b="1" smtClean="0">
                <a:solidFill>
                  <a:srgbClr val="FFCCFF"/>
                </a:solidFill>
                <a:latin typeface="Tahoma" panose="020B0604030504040204" pitchFamily="34" charset="0"/>
              </a:rPr>
              <a:t>work</a:t>
            </a:r>
            <a:r>
              <a:rPr lang="en-US" altLang="en-US" sz="2200" smtClean="0">
                <a:latin typeface="Tahoma" panose="020B0604030504040204" pitchFamily="34" charset="0"/>
              </a:rPr>
              <a:t>?</a:t>
            </a:r>
          </a:p>
          <a:p>
            <a:pPr eaLnBrk="1" hangingPunct="1">
              <a:lnSpc>
                <a:spcPct val="110000"/>
              </a:lnSpc>
            </a:pPr>
            <a:endParaRPr lang="en-US" altLang="en-US" sz="500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200" smtClean="0">
                <a:latin typeface="Tahoma" panose="020B0604030504040204" pitchFamily="34" charset="0"/>
              </a:rPr>
              <a:t>How do we </a:t>
            </a:r>
            <a:r>
              <a:rPr lang="en-US" altLang="en-US" sz="2200" b="1" smtClean="0">
                <a:solidFill>
                  <a:srgbClr val="00B0F0"/>
                </a:solidFill>
                <a:latin typeface="Tahoma" panose="020B0604030504040204" pitchFamily="34" charset="0"/>
              </a:rPr>
              <a:t>know</a:t>
            </a:r>
            <a:r>
              <a:rPr lang="en-US" altLang="en-US" sz="2200" smtClean="0">
                <a:solidFill>
                  <a:srgbClr val="00B0F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smtClean="0">
                <a:latin typeface="Tahoma" panose="020B0604030504040204" pitchFamily="34" charset="0"/>
              </a:rPr>
              <a:t>these                                                                                                         precautions actually work?</a:t>
            </a:r>
          </a:p>
          <a:p>
            <a:pPr eaLnBrk="1" hangingPunct="1">
              <a:lnSpc>
                <a:spcPct val="110000"/>
              </a:lnSpc>
            </a:pPr>
            <a:endParaRPr lang="en-US" altLang="en-US" sz="500" smtClean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200" smtClean="0">
                <a:latin typeface="Tahoma" panose="020B0604030504040204" pitchFamily="34" charset="0"/>
              </a:rPr>
              <a:t>Do our bodies’ have a </a:t>
            </a:r>
            <a:r>
              <a:rPr lang="en-US" altLang="en-US" sz="2200" b="1" smtClean="0">
                <a:solidFill>
                  <a:srgbClr val="99FF33"/>
                </a:solidFill>
                <a:latin typeface="Tahoma" panose="020B0604030504040204" pitchFamily="34" charset="0"/>
              </a:rPr>
              <a:t>natural defense</a:t>
            </a:r>
            <a:r>
              <a:rPr lang="en-US" altLang="en-US" sz="2200" smtClean="0">
                <a:solidFill>
                  <a:srgbClr val="99FF33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smtClean="0">
                <a:latin typeface="Tahoma" panose="020B0604030504040204" pitchFamily="34" charset="0"/>
              </a:rPr>
              <a:t>against UV?</a:t>
            </a:r>
          </a:p>
        </p:txBody>
      </p:sp>
      <p:pic>
        <p:nvPicPr>
          <p:cNvPr id="38916" name="Picture 7" descr="http://ws.ajou.ac.kr/~chem/picture/EM-Spectrum2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2" b="10262"/>
          <a:stretch>
            <a:fillRect/>
          </a:stretch>
        </p:blipFill>
        <p:spPr>
          <a:xfrm>
            <a:off x="4038600" y="3352800"/>
            <a:ext cx="5105400" cy="2590800"/>
          </a:xfrm>
          <a:noFill/>
        </p:spPr>
      </p:pic>
    </p:spTree>
    <p:extLst>
      <p:ext uri="{BB962C8B-B14F-4D97-AF65-F5344CB8AC3E}">
        <p14:creationId xmlns:p14="http://schemas.microsoft.com/office/powerpoint/2010/main" val="20269580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3217863" cy="8382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solidFill>
                  <a:srgbClr val="99FF33"/>
                </a:solidFill>
                <a:latin typeface="Rockwell Extra Bold" panose="02060903040505020403" pitchFamily="18" charset="0"/>
                <a:cs typeface="Trebuchet MS" panose="020B0603020202020204" pitchFamily="34" charset="0"/>
              </a:rPr>
              <a:t>Dermis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228600"/>
            <a:ext cx="4371975" cy="6629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</a:rPr>
              <a:t>Strong, flexible connective tissue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Cell types</a:t>
            </a:r>
            <a:r>
              <a:rPr lang="en-US" sz="2400" dirty="0" smtClean="0">
                <a:latin typeface="Tahoma" pitchFamily="34" charset="0"/>
              </a:rPr>
              <a:t>:  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000" dirty="0" smtClean="0">
                <a:latin typeface="Tahoma" pitchFamily="34" charset="0"/>
              </a:rPr>
              <a:t>Fibroblasts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000" dirty="0" smtClean="0">
                <a:latin typeface="Tahoma" pitchFamily="34" charset="0"/>
              </a:rPr>
              <a:t>Macrophages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000" dirty="0" smtClean="0">
                <a:latin typeface="Tahoma" pitchFamily="34" charset="0"/>
              </a:rPr>
              <a:t>Mast cells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000" dirty="0" smtClean="0">
                <a:latin typeface="Tahoma" pitchFamily="34" charset="0"/>
              </a:rPr>
              <a:t>White blood cells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solidFill>
                  <a:srgbClr val="7030A0"/>
                </a:solidFill>
                <a:latin typeface="Tahoma" pitchFamily="34" charset="0"/>
              </a:rPr>
              <a:t>Binds</a:t>
            </a:r>
            <a:r>
              <a:rPr lang="en-US" sz="2400" dirty="0" smtClean="0">
                <a:latin typeface="Tahoma" pitchFamily="34" charset="0"/>
              </a:rPr>
              <a:t> the entire body together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000" b="1" dirty="0" smtClean="0">
                <a:latin typeface="Tahoma" pitchFamily="34" charset="0"/>
              </a:rPr>
              <a:t>Your HIDE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solidFill>
                  <a:srgbClr val="00FFFF"/>
                </a:solidFill>
                <a:latin typeface="Tahoma" pitchFamily="34" charset="0"/>
              </a:rPr>
              <a:t>Innervated </a:t>
            </a:r>
            <a:r>
              <a:rPr lang="en-US" sz="2400" i="1" dirty="0" smtClean="0">
                <a:latin typeface="Tahoma" pitchFamily="34" charset="0"/>
              </a:rPr>
              <a:t>(nerves) </a:t>
            </a:r>
            <a:r>
              <a:rPr lang="en-US" sz="2400" dirty="0" smtClean="0">
                <a:latin typeface="Tahoma" pitchFamily="34" charset="0"/>
              </a:rPr>
              <a:t>&amp; </a:t>
            </a:r>
            <a:r>
              <a:rPr lang="en-US" sz="2400" dirty="0" smtClean="0">
                <a:solidFill>
                  <a:srgbClr val="00FFFF"/>
                </a:solidFill>
                <a:latin typeface="Tahoma" pitchFamily="34" charset="0"/>
              </a:rPr>
              <a:t>vascularized </a:t>
            </a:r>
            <a:r>
              <a:rPr lang="en-US" sz="2400" i="1" dirty="0" smtClean="0">
                <a:latin typeface="Tahoma" pitchFamily="34" charset="0"/>
              </a:rPr>
              <a:t>(blood)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Hair follicles, oil glands &amp; sweat glands 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2 major layers: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000" b="1" i="1" dirty="0" smtClean="0">
                <a:solidFill>
                  <a:srgbClr val="99FF33"/>
                </a:solidFill>
                <a:latin typeface="Tahoma" pitchFamily="34" charset="0"/>
              </a:rPr>
              <a:t>Papillary layer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000" b="1" i="1" dirty="0" smtClean="0">
                <a:solidFill>
                  <a:schemeClr val="accent1"/>
                </a:solidFill>
                <a:latin typeface="Tahoma" pitchFamily="34" charset="0"/>
              </a:rPr>
              <a:t>Reticular layer</a:t>
            </a:r>
          </a:p>
        </p:txBody>
      </p:sp>
      <p:pic>
        <p:nvPicPr>
          <p:cNvPr id="29702" name="Picture 6" descr="http://www.aestheticrn.net/Images/der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7488"/>
            <a:ext cx="41910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WordArt 8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3814763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Add this info to your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Foldable!</a:t>
            </a:r>
          </a:p>
        </p:txBody>
      </p:sp>
    </p:spTree>
    <p:extLst>
      <p:ext uri="{BB962C8B-B14F-4D97-AF65-F5344CB8AC3E}">
        <p14:creationId xmlns:p14="http://schemas.microsoft.com/office/powerpoint/2010/main" val="1033419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905000"/>
            <a:ext cx="4992688" cy="4800600"/>
          </a:xfrm>
        </p:spPr>
        <p:txBody>
          <a:bodyPr rtlCol="0">
            <a:normAutofit fontScale="92500" lnSpcReduction="10000"/>
          </a:bodyPr>
          <a:lstStyle/>
          <a:p>
            <a:pPr marL="457200" lvl="1" indent="0" eaLnBrk="1" fontAlgn="auto" hangingPunct="1">
              <a:lnSpc>
                <a:spcPct val="110000"/>
              </a:lnSpc>
              <a:buFont typeface="Wingdings 2" panose="05020102010507070707" pitchFamily="18" charset="2"/>
              <a:buNone/>
              <a:defRPr/>
            </a:pPr>
            <a:r>
              <a:rPr lang="en-US" sz="3800" b="1" dirty="0" smtClean="0">
                <a:solidFill>
                  <a:srgbClr val="FFFF00"/>
                </a:solidFill>
                <a:latin typeface="Tahoma" pitchFamily="34" charset="0"/>
              </a:rPr>
              <a:t>Papillary Layer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Highly vascularized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Borders the </a:t>
            </a:r>
            <a:r>
              <a:rPr lang="en-US" sz="2400" b="1" i="1" dirty="0" smtClean="0">
                <a:latin typeface="Tahoma" pitchFamily="34" charset="0"/>
              </a:rPr>
              <a:t>stratum </a:t>
            </a:r>
            <a:r>
              <a:rPr lang="en-US" sz="2400" b="1" i="1" dirty="0" err="1" smtClean="0">
                <a:latin typeface="Tahoma" pitchFamily="34" charset="0"/>
              </a:rPr>
              <a:t>basale</a:t>
            </a:r>
            <a:r>
              <a:rPr lang="en-US" sz="2400" dirty="0" smtClean="0">
                <a:latin typeface="Tahoma" pitchFamily="34" charset="0"/>
              </a:rPr>
              <a:t> of epidermis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Superior portion covered with </a:t>
            </a:r>
            <a:r>
              <a:rPr lang="en-US" sz="2400" b="1" dirty="0" smtClean="0">
                <a:solidFill>
                  <a:srgbClr val="33CCFF"/>
                </a:solidFill>
                <a:latin typeface="Tahoma" pitchFamily="34" charset="0"/>
              </a:rPr>
              <a:t>dermal papillae</a:t>
            </a:r>
            <a:r>
              <a:rPr lang="en-US" sz="2400" dirty="0" smtClean="0">
                <a:latin typeface="Tahoma" pitchFamily="34" charset="0"/>
              </a:rPr>
              <a:t>, which house blood capillaries 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Touch &amp; pain receptors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On palms &amp; soles, these papillae lie atop dermal ridges, which produce whorled </a:t>
            </a:r>
            <a:r>
              <a:rPr lang="en-US" sz="2400" b="1" dirty="0" smtClean="0">
                <a:solidFill>
                  <a:srgbClr val="33CC33"/>
                </a:solidFill>
                <a:latin typeface="Tahoma" pitchFamily="34" charset="0"/>
              </a:rPr>
              <a:t>epidermal ridges</a:t>
            </a:r>
            <a:r>
              <a:rPr lang="en-US" sz="2400" dirty="0" smtClean="0">
                <a:latin typeface="Tahoma" pitchFamily="34" charset="0"/>
              </a:rPr>
              <a:t> (</a:t>
            </a:r>
            <a:r>
              <a:rPr lang="en-US" sz="2400" b="1" i="1" dirty="0" smtClean="0">
                <a:latin typeface="Tahoma" pitchFamily="34" charset="0"/>
              </a:rPr>
              <a:t>fingerprints</a:t>
            </a:r>
            <a:r>
              <a:rPr lang="en-US" sz="2400" dirty="0" smtClean="0">
                <a:latin typeface="Tahoma" pitchFamily="34" charset="0"/>
              </a:rPr>
              <a:t>)</a:t>
            </a:r>
          </a:p>
        </p:txBody>
      </p:sp>
      <p:pic>
        <p:nvPicPr>
          <p:cNvPr id="40963" name="Picture 5" descr="http://www.aestheticrn.net/Images/der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0288"/>
            <a:ext cx="34290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http://www.theshout.org/images/finger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733425" y="4038600"/>
            <a:ext cx="2847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WordArt 8"/>
          <p:cNvSpPr>
            <a:spLocks noChangeArrowheads="1" noChangeShapeType="1" noTextEdit="1"/>
          </p:cNvSpPr>
          <p:nvPr/>
        </p:nvSpPr>
        <p:spPr bwMode="auto">
          <a:xfrm>
            <a:off x="304800" y="176213"/>
            <a:ext cx="3814763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Keep writing!</a:t>
            </a:r>
          </a:p>
        </p:txBody>
      </p:sp>
      <p:sp>
        <p:nvSpPr>
          <p:cNvPr id="40966" name="Line 10"/>
          <p:cNvSpPr>
            <a:spLocks noChangeShapeType="1"/>
          </p:cNvSpPr>
          <p:nvPr/>
        </p:nvSpPr>
        <p:spPr bwMode="auto">
          <a:xfrm flipH="1" flipV="1">
            <a:off x="2438400" y="1676400"/>
            <a:ext cx="2209800" cy="2667000"/>
          </a:xfrm>
          <a:prstGeom prst="line">
            <a:avLst/>
          </a:prstGeom>
          <a:noFill/>
          <a:ln w="53975" cap="sq">
            <a:solidFill>
              <a:srgbClr val="33CCFF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7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76200"/>
            <a:ext cx="4729163" cy="17526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solidFill>
                  <a:srgbClr val="99FF33"/>
                </a:solidFill>
                <a:latin typeface="Rockwell Extra Bold" panose="02060903040505020403" pitchFamily="18" charset="0"/>
                <a:cs typeface="Trebuchet MS" panose="020B0603020202020204" pitchFamily="34" charset="0"/>
              </a:rPr>
              <a:t>Layers of the </a:t>
            </a:r>
            <a:r>
              <a:rPr lang="en-US" altLang="en-US" sz="4400" u="sng" smtClean="0">
                <a:solidFill>
                  <a:srgbClr val="99FF33"/>
                </a:solidFill>
                <a:latin typeface="Rockwell Extra Bold" panose="02060903040505020403" pitchFamily="18" charset="0"/>
                <a:cs typeface="Trebuchet MS" panose="020B0603020202020204" pitchFamily="34" charset="0"/>
              </a:rPr>
              <a:t>Dermis</a:t>
            </a:r>
          </a:p>
        </p:txBody>
      </p:sp>
    </p:spTree>
    <p:extLst>
      <p:ext uri="{BB962C8B-B14F-4D97-AF65-F5344CB8AC3E}">
        <p14:creationId xmlns:p14="http://schemas.microsoft.com/office/powerpoint/2010/main" val="672236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752600"/>
            <a:ext cx="8896350" cy="51054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b="1" dirty="0" smtClean="0">
                <a:solidFill>
                  <a:srgbClr val="800080"/>
                </a:solidFill>
                <a:latin typeface="Tahoma" pitchFamily="34" charset="0"/>
              </a:rPr>
              <a:t>Reticular Layer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</a:rPr>
              <a:t>Deep to papillary layer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Tahoma" pitchFamily="34" charset="0"/>
              </a:rPr>
              <a:t>~80% of dermis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</a:rPr>
              <a:t>Made up of </a:t>
            </a:r>
            <a:r>
              <a:rPr lang="en-US" sz="2400" b="1" u="sng" dirty="0" smtClean="0">
                <a:solidFill>
                  <a:srgbClr val="FFFF00"/>
                </a:solidFill>
                <a:latin typeface="Tahoma" pitchFamily="34" charset="0"/>
              </a:rPr>
              <a:t>dense irregular                                                  connective tissue</a:t>
            </a:r>
            <a:r>
              <a:rPr lang="en-US" sz="2400" dirty="0" smtClean="0">
                <a:latin typeface="Tahoma" pitchFamily="34" charset="0"/>
              </a:rPr>
              <a:t> (</a:t>
            </a:r>
            <a:r>
              <a:rPr lang="en-US" sz="2400" i="1" dirty="0" smtClean="0">
                <a:latin typeface="Tahoma" pitchFamily="34" charset="0"/>
              </a:rPr>
              <a:t>matrix consist                                                     of high quantities of </a:t>
            </a:r>
            <a:r>
              <a:rPr lang="en-US" sz="2400" b="1" i="1" dirty="0" smtClean="0">
                <a:solidFill>
                  <a:srgbClr val="00FFFF"/>
                </a:solidFill>
                <a:latin typeface="Tahoma" pitchFamily="34" charset="0"/>
              </a:rPr>
              <a:t>collagen fibers</a:t>
            </a:r>
            <a:r>
              <a:rPr lang="en-US" sz="2400" dirty="0" smtClean="0">
                <a:latin typeface="Tahoma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Tahoma" pitchFamily="34" charset="0"/>
              </a:rPr>
              <a:t>Helps dermis from being easily penetrated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00FFFF"/>
                </a:solidFill>
                <a:latin typeface="Tahoma" pitchFamily="34" charset="0"/>
              </a:rPr>
              <a:t>Collagen</a:t>
            </a:r>
            <a:r>
              <a:rPr lang="en-US" sz="2400" dirty="0" smtClean="0">
                <a:solidFill>
                  <a:srgbClr val="00FFFF"/>
                </a:solidFill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binds water, helping to </a:t>
            </a:r>
            <a:r>
              <a:rPr lang="en-US" sz="2400" dirty="0" smtClean="0">
                <a:solidFill>
                  <a:srgbClr val="00FFFF"/>
                </a:solidFill>
                <a:latin typeface="Tahoma" pitchFamily="34" charset="0"/>
              </a:rPr>
              <a:t>hydrate </a:t>
            </a:r>
            <a:r>
              <a:rPr lang="en-US" sz="2400" dirty="0" smtClean="0">
                <a:latin typeface="Tahoma" pitchFamily="34" charset="0"/>
              </a:rPr>
              <a:t>the skin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99FF33"/>
                </a:solidFill>
                <a:latin typeface="Tahoma" pitchFamily="34" charset="0"/>
              </a:rPr>
              <a:t>Elastin fibers</a:t>
            </a:r>
            <a:r>
              <a:rPr lang="en-US" sz="2400" dirty="0" smtClean="0">
                <a:solidFill>
                  <a:srgbClr val="99FF33"/>
                </a:solidFill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give skin </a:t>
            </a:r>
            <a:r>
              <a:rPr lang="en-US" sz="2400" dirty="0" smtClean="0">
                <a:solidFill>
                  <a:srgbClr val="99FF33"/>
                </a:solidFill>
                <a:latin typeface="Tahoma" pitchFamily="34" charset="0"/>
              </a:rPr>
              <a:t>elasticity</a:t>
            </a:r>
          </a:p>
        </p:txBody>
      </p:sp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5253038" y="635000"/>
            <a:ext cx="381476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One more slide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for Dermis!</a:t>
            </a:r>
          </a:p>
        </p:txBody>
      </p:sp>
      <p:pic>
        <p:nvPicPr>
          <p:cNvPr id="41988" name="Picture 6" descr="http://www.aestheticrn.net/Images/der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6088"/>
            <a:ext cx="34290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Line 7"/>
          <p:cNvSpPr>
            <a:spLocks noChangeShapeType="1"/>
          </p:cNvSpPr>
          <p:nvPr/>
        </p:nvSpPr>
        <p:spPr bwMode="auto">
          <a:xfrm>
            <a:off x="5715000" y="2895600"/>
            <a:ext cx="3200400" cy="0"/>
          </a:xfrm>
          <a:prstGeom prst="line">
            <a:avLst/>
          </a:prstGeom>
          <a:noFill/>
          <a:ln w="31750" cap="sq">
            <a:solidFill>
              <a:srgbClr val="00808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5715000" y="3886200"/>
            <a:ext cx="3200400" cy="0"/>
          </a:xfrm>
          <a:prstGeom prst="line">
            <a:avLst/>
          </a:prstGeom>
          <a:noFill/>
          <a:ln w="31750" cap="sq">
            <a:solidFill>
              <a:srgbClr val="00808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82550"/>
            <a:ext cx="4729162" cy="17526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solidFill>
                  <a:srgbClr val="99FF33"/>
                </a:solidFill>
                <a:latin typeface="Rockwell Extra Bold" panose="02060903040505020403" pitchFamily="18" charset="0"/>
                <a:cs typeface="Trebuchet MS" panose="020B0603020202020204" pitchFamily="34" charset="0"/>
              </a:rPr>
              <a:t>Layers of the </a:t>
            </a:r>
            <a:r>
              <a:rPr lang="en-US" altLang="en-US" sz="4400" u="sng" smtClean="0">
                <a:solidFill>
                  <a:srgbClr val="99FF33"/>
                </a:solidFill>
                <a:latin typeface="Rockwell Extra Bold" panose="02060903040505020403" pitchFamily="18" charset="0"/>
                <a:cs typeface="Trebuchet MS" panose="020B0603020202020204" pitchFamily="34" charset="0"/>
              </a:rPr>
              <a:t>Dermis</a:t>
            </a:r>
          </a:p>
        </p:txBody>
      </p:sp>
    </p:spTree>
    <p:extLst>
      <p:ext uri="{BB962C8B-B14F-4D97-AF65-F5344CB8AC3E}">
        <p14:creationId xmlns:p14="http://schemas.microsoft.com/office/powerpoint/2010/main" val="1507566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http://www.barmon.com/site2/images/stretchmark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http://www.bodybuilding.com/fun/smarks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143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10"/>
          <p:cNvSpPr>
            <a:spLocks noChangeArrowheads="1"/>
          </p:cNvSpPr>
          <p:nvPr/>
        </p:nvSpPr>
        <p:spPr bwMode="auto">
          <a:xfrm>
            <a:off x="3048000" y="3733800"/>
            <a:ext cx="6096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v"/>
            </a:pPr>
            <a:r>
              <a:rPr lang="en-US" altLang="en-US" sz="2100">
                <a:solidFill>
                  <a:srgbClr val="800080"/>
                </a:solidFill>
                <a:latin typeface="Tahoma" panose="020B0604030504040204" pitchFamily="34" charset="0"/>
              </a:rPr>
              <a:t>Extreme stretching </a:t>
            </a:r>
            <a:r>
              <a:rPr lang="en-US" altLang="en-US" sz="2100">
                <a:latin typeface="Tahoma" panose="020B0604030504040204" pitchFamily="34" charset="0"/>
              </a:rPr>
              <a:t>of skin can tear dermis (</a:t>
            </a:r>
            <a:r>
              <a:rPr lang="en-US" altLang="en-US" sz="2100" b="1" u="sng">
                <a:solidFill>
                  <a:srgbClr val="800080"/>
                </a:solidFill>
                <a:latin typeface="Tahoma" panose="020B0604030504040204" pitchFamily="34" charset="0"/>
              </a:rPr>
              <a:t>stretch marks</a:t>
            </a:r>
            <a:r>
              <a:rPr lang="en-US" altLang="en-US" sz="2100">
                <a:latin typeface="Tahoma" panose="020B0604030504040204" pitchFamily="34" charset="0"/>
              </a:rPr>
              <a:t>) - </a:t>
            </a:r>
            <a:r>
              <a:rPr lang="en-US" altLang="en-US" sz="2100" i="1">
                <a:solidFill>
                  <a:srgbClr val="800080"/>
                </a:solidFill>
                <a:latin typeface="Tahoma" panose="020B0604030504040204" pitchFamily="34" charset="0"/>
              </a:rPr>
              <a:t>striae</a:t>
            </a:r>
          </a:p>
          <a:p>
            <a:pPr lvl="1" eaLnBrk="1" hangingPunct="1"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v"/>
            </a:pPr>
            <a:r>
              <a:rPr lang="en-US" altLang="en-US" sz="2100">
                <a:latin typeface="Tahoma" panose="020B0604030504040204" pitchFamily="34" charset="0"/>
              </a:rPr>
              <a:t>Short-term trauma can cause a </a:t>
            </a:r>
            <a:r>
              <a:rPr lang="en-US" altLang="en-US" sz="2100" b="1" u="sng">
                <a:solidFill>
                  <a:srgbClr val="FFFF00"/>
                </a:solidFill>
                <a:latin typeface="Tahoma" panose="020B0604030504040204" pitchFamily="34" charset="0"/>
              </a:rPr>
              <a:t>blister</a:t>
            </a:r>
            <a:r>
              <a:rPr lang="en-US" altLang="en-US" sz="2100">
                <a:latin typeface="Tahoma" panose="020B0604030504040204" pitchFamily="34" charset="0"/>
              </a:rPr>
              <a:t> to form (</a:t>
            </a:r>
            <a:r>
              <a:rPr lang="en-US" altLang="en-US" sz="2100" i="1">
                <a:latin typeface="Tahoma" panose="020B0604030504040204" pitchFamily="34" charset="0"/>
              </a:rPr>
              <a:t>fluid sac that forms </a:t>
            </a:r>
            <a:r>
              <a:rPr lang="en-US" altLang="en-US" sz="2100" i="1">
                <a:solidFill>
                  <a:srgbClr val="FFFF00"/>
                </a:solidFill>
                <a:latin typeface="Tahoma" panose="020B0604030504040204" pitchFamily="34" charset="0"/>
              </a:rPr>
              <a:t>between epidermis &amp; dermis</a:t>
            </a:r>
            <a:r>
              <a:rPr lang="en-US" altLang="en-US" sz="2100">
                <a:latin typeface="Tahoma" panose="020B0604030504040204" pitchFamily="34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v"/>
            </a:pPr>
            <a:r>
              <a:rPr lang="en-US" altLang="en-US" sz="2100" b="1" u="sng">
                <a:solidFill>
                  <a:srgbClr val="FF99FF"/>
                </a:solidFill>
                <a:latin typeface="Tahoma" panose="020B0604030504040204" pitchFamily="34" charset="0"/>
              </a:rPr>
              <a:t>Flexure lines</a:t>
            </a:r>
            <a:r>
              <a:rPr lang="en-US" altLang="en-US" sz="2100">
                <a:solidFill>
                  <a:srgbClr val="FF99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100">
                <a:latin typeface="Tahoma" panose="020B0604030504040204" pitchFamily="34" charset="0"/>
              </a:rPr>
              <a:t>– dermal </a:t>
            </a:r>
            <a:r>
              <a:rPr lang="en-US" altLang="en-US" sz="2100">
                <a:solidFill>
                  <a:srgbClr val="FF99FF"/>
                </a:solidFill>
                <a:latin typeface="Tahoma" panose="020B0604030504040204" pitchFamily="34" charset="0"/>
              </a:rPr>
              <a:t>folds </a:t>
            </a:r>
            <a:r>
              <a:rPr lang="en-US" altLang="en-US" sz="2100">
                <a:latin typeface="Tahoma" panose="020B0604030504040204" pitchFamily="34" charset="0"/>
              </a:rPr>
              <a:t>that </a:t>
            </a:r>
            <a:r>
              <a:rPr lang="en-US" altLang="en-US" sz="2100">
                <a:solidFill>
                  <a:srgbClr val="FF99FF"/>
                </a:solidFill>
                <a:latin typeface="Tahoma" panose="020B0604030504040204" pitchFamily="34" charset="0"/>
              </a:rPr>
              <a:t>occur at or near joints</a:t>
            </a:r>
            <a:r>
              <a:rPr lang="en-US" altLang="en-US" sz="2100">
                <a:latin typeface="Tahoma" panose="020B0604030504040204" pitchFamily="34" charset="0"/>
              </a:rPr>
              <a:t> where dermis is </a:t>
            </a:r>
            <a:r>
              <a:rPr lang="en-US" altLang="en-US" sz="2100">
                <a:solidFill>
                  <a:srgbClr val="FF99FF"/>
                </a:solidFill>
                <a:latin typeface="Tahoma" panose="020B0604030504040204" pitchFamily="34" charset="0"/>
              </a:rPr>
              <a:t>tightly attached </a:t>
            </a:r>
            <a:r>
              <a:rPr lang="en-US" altLang="en-US" sz="2100">
                <a:latin typeface="Tahoma" panose="020B0604030504040204" pitchFamily="34" charset="0"/>
              </a:rPr>
              <a:t>to deeper underlying structures</a:t>
            </a:r>
          </a:p>
        </p:txBody>
      </p:sp>
      <p:sp>
        <p:nvSpPr>
          <p:cNvPr id="43013" name="WordArt 12"/>
          <p:cNvSpPr>
            <a:spLocks noChangeArrowheads="1" noChangeShapeType="1" noTextEdit="1"/>
          </p:cNvSpPr>
          <p:nvPr/>
        </p:nvSpPr>
        <p:spPr bwMode="auto">
          <a:xfrm>
            <a:off x="152400" y="5334000"/>
            <a:ext cx="3128963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Last slide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under Dermis!</a:t>
            </a:r>
          </a:p>
        </p:txBody>
      </p:sp>
      <p:pic>
        <p:nvPicPr>
          <p:cNvPr id="35856" name="Picture 16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600200"/>
            <a:ext cx="1457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http://farm3.static.flickr.com/2801/4189141700_eee9a5c7fc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r="52777" b="22629"/>
          <a:stretch>
            <a:fillRect/>
          </a:stretch>
        </p:blipFill>
        <p:spPr bwMode="auto">
          <a:xfrm>
            <a:off x="5900738" y="1600200"/>
            <a:ext cx="1520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19"/>
          <p:cNvSpPr txBox="1">
            <a:spLocks noChangeArrowheads="1"/>
          </p:cNvSpPr>
          <p:nvPr/>
        </p:nvSpPr>
        <p:spPr bwMode="auto">
          <a:xfrm>
            <a:off x="7696200" y="1768475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Flexure lines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6661150" y="2209800"/>
            <a:ext cx="103505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4572000" y="2209800"/>
            <a:ext cx="31242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9" name="Rectangle 2"/>
          <p:cNvSpPr txBox="1">
            <a:spLocks noChangeArrowheads="1"/>
          </p:cNvSpPr>
          <p:nvPr/>
        </p:nvSpPr>
        <p:spPr bwMode="auto">
          <a:xfrm>
            <a:off x="3025775" y="38100"/>
            <a:ext cx="60420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>
                <a:solidFill>
                  <a:srgbClr val="99FF33"/>
                </a:solidFill>
                <a:latin typeface="Rockwell Extra Bold" panose="020609030405050204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Other Stuff about </a:t>
            </a:r>
            <a:r>
              <a:rPr lang="en-US" altLang="en-US" sz="4400" u="sng">
                <a:solidFill>
                  <a:srgbClr val="99FF33"/>
                </a:solidFill>
                <a:latin typeface="Rockwell Extra Bold" panose="020609030405050204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the Dermis</a:t>
            </a:r>
          </a:p>
        </p:txBody>
      </p:sp>
    </p:spTree>
    <p:extLst>
      <p:ext uri="{BB962C8B-B14F-4D97-AF65-F5344CB8AC3E}">
        <p14:creationId xmlns:p14="http://schemas.microsoft.com/office/powerpoint/2010/main" val="1109431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 animBg="1"/>
      <p:bldP spid="358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41300"/>
            <a:ext cx="4752975" cy="1282700"/>
          </a:xfrm>
        </p:spPr>
        <p:txBody>
          <a:bodyPr/>
          <a:lstStyle/>
          <a:p>
            <a:pPr eaLnBrk="1" hangingPunct="1"/>
            <a:r>
              <a:rPr lang="en-US" altLang="en-US" sz="4400" u="sng" smtClean="0">
                <a:solidFill>
                  <a:srgbClr val="7030A0"/>
                </a:solidFill>
                <a:latin typeface="Stencil" panose="040409050D0802020404" pitchFamily="82" charset="0"/>
                <a:cs typeface="Trebuchet MS" panose="020B0603020202020204" pitchFamily="34" charset="0"/>
              </a:rPr>
              <a:t>Hypodermis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524000"/>
            <a:ext cx="50292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800" dirty="0" smtClean="0">
                <a:latin typeface="Tahoma" pitchFamily="34" charset="0"/>
              </a:rPr>
              <a:t>Known as </a:t>
            </a:r>
            <a:r>
              <a:rPr lang="en-US" sz="2800" b="1" i="1" dirty="0" smtClean="0">
                <a:solidFill>
                  <a:srgbClr val="99FF33"/>
                </a:solidFill>
                <a:latin typeface="Tahoma" pitchFamily="34" charset="0"/>
              </a:rPr>
              <a:t>subcutaneous tissue</a:t>
            </a:r>
            <a:r>
              <a:rPr lang="en-US" sz="2800" dirty="0" smtClean="0">
                <a:latin typeface="Tahoma" pitchFamily="34" charset="0"/>
              </a:rPr>
              <a:t> or </a:t>
            </a:r>
            <a:r>
              <a:rPr lang="en-US" sz="2800" b="1" i="1" dirty="0" smtClean="0">
                <a:solidFill>
                  <a:srgbClr val="99FF33"/>
                </a:solidFill>
                <a:latin typeface="Tahoma" pitchFamily="34" charset="0"/>
              </a:rPr>
              <a:t>superficial fascia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800" b="1" u="sng" dirty="0" smtClean="0">
                <a:solidFill>
                  <a:srgbClr val="0000FF"/>
                </a:solidFill>
                <a:latin typeface="Tahoma" pitchFamily="34" charset="0"/>
              </a:rPr>
              <a:t>Structure</a:t>
            </a:r>
            <a:r>
              <a:rPr lang="en-US" sz="2800" dirty="0" smtClean="0">
                <a:latin typeface="Tahoma" pitchFamily="34" charset="0"/>
              </a:rPr>
              <a:t>: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Has more adipose than dermis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800" b="1" u="sng" dirty="0" smtClean="0">
                <a:solidFill>
                  <a:srgbClr val="FF66FF"/>
                </a:solidFill>
                <a:latin typeface="Tahoma" pitchFamily="34" charset="0"/>
              </a:rPr>
              <a:t>Functions</a:t>
            </a:r>
            <a:r>
              <a:rPr lang="en-US" sz="2800" dirty="0" smtClean="0">
                <a:latin typeface="Tahoma" pitchFamily="34" charset="0"/>
              </a:rPr>
              <a:t>: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solidFill>
                  <a:srgbClr val="CCFF66"/>
                </a:solidFill>
                <a:latin typeface="Tahoma" pitchFamily="34" charset="0"/>
              </a:rPr>
              <a:t>Energy</a:t>
            </a:r>
            <a:r>
              <a:rPr lang="en-US" sz="2400" dirty="0" smtClean="0">
                <a:latin typeface="Tahoma" pitchFamily="34" charset="0"/>
              </a:rPr>
              <a:t> reservoir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solidFill>
                  <a:srgbClr val="CCFF66"/>
                </a:solidFill>
                <a:latin typeface="Tahoma" pitchFamily="34" charset="0"/>
              </a:rPr>
              <a:t>Thermal</a:t>
            </a:r>
            <a:r>
              <a:rPr lang="en-US" sz="2400" dirty="0" smtClean="0">
                <a:latin typeface="Tahoma" pitchFamily="34" charset="0"/>
              </a:rPr>
              <a:t> insulation</a:t>
            </a:r>
          </a:p>
          <a:p>
            <a:pPr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800" dirty="0" smtClean="0">
                <a:latin typeface="Tahoma" pitchFamily="34" charset="0"/>
              </a:rPr>
              <a:t>Hypodermic injections</a:t>
            </a:r>
          </a:p>
          <a:p>
            <a:pPr lvl="1" eaLnBrk="1" fontAlgn="auto" hangingPunct="1">
              <a:lnSpc>
                <a:spcPct val="110000"/>
              </a:lnSpc>
              <a:buFont typeface="Wingdings 2" charset="2"/>
              <a:buChar char=""/>
              <a:defRPr/>
            </a:pPr>
            <a:r>
              <a:rPr lang="en-US" sz="2400" dirty="0" smtClean="0">
                <a:latin typeface="Tahoma" pitchFamily="34" charset="0"/>
              </a:rPr>
              <a:t>Into subcutaneous tissue since </a:t>
            </a:r>
            <a:r>
              <a:rPr lang="en-US" sz="2400" i="1" dirty="0" smtClean="0">
                <a:solidFill>
                  <a:srgbClr val="00FFFF"/>
                </a:solidFill>
                <a:latin typeface="Tahoma" pitchFamily="34" charset="0"/>
              </a:rPr>
              <a:t>highly vascular </a:t>
            </a:r>
          </a:p>
        </p:txBody>
      </p:sp>
      <p:pic>
        <p:nvPicPr>
          <p:cNvPr id="44036" name="Picture 4" descr="C:\My Documents\Saladin\images 1 to 7\POWERPOI\CH_07\0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t="11273" r="23746"/>
          <a:stretch>
            <a:fillRect/>
          </a:stretch>
        </p:blipFill>
        <p:spPr bwMode="auto">
          <a:xfrm>
            <a:off x="304800" y="1600200"/>
            <a:ext cx="33639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2057400" y="4953000"/>
            <a:ext cx="762000" cy="1371600"/>
            <a:chOff x="1296" y="2880"/>
            <a:chExt cx="480" cy="864"/>
          </a:xfrm>
        </p:grpSpPr>
        <p:grpSp>
          <p:nvGrpSpPr>
            <p:cNvPr id="44040" name="Group 6"/>
            <p:cNvGrpSpPr>
              <a:grpSpLocks/>
            </p:cNvGrpSpPr>
            <p:nvPr/>
          </p:nvGrpSpPr>
          <p:grpSpPr bwMode="auto">
            <a:xfrm>
              <a:off x="1296" y="2880"/>
              <a:ext cx="336" cy="480"/>
              <a:chOff x="1008" y="2832"/>
              <a:chExt cx="336" cy="480"/>
            </a:xfrm>
          </p:grpSpPr>
          <p:sp>
            <p:nvSpPr>
              <p:cNvPr id="44042" name="Line 7"/>
              <p:cNvSpPr>
                <a:spLocks noChangeShapeType="1"/>
              </p:cNvSpPr>
              <p:nvPr/>
            </p:nvSpPr>
            <p:spPr bwMode="auto">
              <a:xfrm>
                <a:off x="1056" y="2832"/>
                <a:ext cx="288" cy="9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3" name="Line 8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288" cy="9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4" name="Line 9"/>
              <p:cNvSpPr>
                <a:spLocks noChangeShapeType="1"/>
              </p:cNvSpPr>
              <p:nvPr/>
            </p:nvSpPr>
            <p:spPr bwMode="auto">
              <a:xfrm flipH="1">
                <a:off x="1296" y="2928"/>
                <a:ext cx="48" cy="384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41" name="Line 10"/>
            <p:cNvSpPr>
              <a:spLocks noChangeShapeType="1"/>
            </p:cNvSpPr>
            <p:nvPr/>
          </p:nvSpPr>
          <p:spPr bwMode="auto">
            <a:xfrm>
              <a:off x="1584" y="3264"/>
              <a:ext cx="192" cy="48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2195513" y="6172200"/>
            <a:ext cx="169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Hypodermis</a:t>
            </a:r>
          </a:p>
        </p:txBody>
      </p:sp>
      <p:sp>
        <p:nvSpPr>
          <p:cNvPr id="44039" name="WordArt 12"/>
          <p:cNvSpPr>
            <a:spLocks noChangeArrowheads="1" noChangeShapeType="1" noTextEdit="1"/>
          </p:cNvSpPr>
          <p:nvPr/>
        </p:nvSpPr>
        <p:spPr bwMode="auto">
          <a:xfrm>
            <a:off x="220663" y="304800"/>
            <a:ext cx="365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Add this info to your Foldable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 under Hypodermis!</a:t>
            </a:r>
          </a:p>
        </p:txBody>
      </p:sp>
    </p:spTree>
    <p:extLst>
      <p:ext uri="{BB962C8B-B14F-4D97-AF65-F5344CB8AC3E}">
        <p14:creationId xmlns:p14="http://schemas.microsoft.com/office/powerpoint/2010/main" val="25993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248400" cy="13716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0000FF"/>
                </a:solidFill>
                <a:cs typeface="Trebuchet MS" panose="020B0603020202020204" pitchFamily="34" charset="0"/>
              </a:rPr>
              <a:t>Integument (Skin) </a:t>
            </a:r>
            <a:r>
              <a:rPr lang="en-US" altLang="en-US" sz="4400" b="1" u="sng" smtClean="0">
                <a:solidFill>
                  <a:srgbClr val="0000FF"/>
                </a:solidFill>
                <a:cs typeface="Trebuchet MS" panose="020B0603020202020204" pitchFamily="34" charset="0"/>
              </a:rPr>
              <a:t>Functions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058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Protects </a:t>
            </a:r>
            <a:r>
              <a:rPr lang="en-US" sz="2600" b="1" dirty="0" smtClean="0"/>
              <a:t>deeper tissue from: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Bumps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Chemical damage (acid &amp; bases)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Bacterial damage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UV radiation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Thermal damage (heat/cold)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Desiccation </a:t>
            </a:r>
            <a:r>
              <a:rPr lang="en-US" sz="2000" i="1" dirty="0" smtClean="0"/>
              <a:t>(drying out)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endParaRPr lang="en-US" sz="1000" dirty="0" smtClean="0"/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sz="2600" b="1" dirty="0" smtClean="0">
                <a:solidFill>
                  <a:srgbClr val="33CCFF"/>
                </a:solidFill>
              </a:rPr>
              <a:t>Aids </a:t>
            </a:r>
            <a:r>
              <a:rPr lang="en-US" sz="2600" b="1" dirty="0" smtClean="0"/>
              <a:t>in: 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Body heat loss &amp; retention (controlled by NS)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Excretion of urea &amp; uric acid </a:t>
            </a:r>
            <a:r>
              <a:rPr lang="en-US" sz="2000" i="1" dirty="0" smtClean="0"/>
              <a:t>(perspiration)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dirty="0" smtClean="0"/>
              <a:t>Synthesis of Vitamin D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76200"/>
            <a:ext cx="218743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Add to the </a:t>
            </a:r>
            <a:r>
              <a:rPr lang="en-US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TOP </a:t>
            </a:r>
            <a:r>
              <a:rPr lang="en-US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your foldable</a:t>
            </a:r>
          </a:p>
        </p:txBody>
      </p:sp>
      <p:pic>
        <p:nvPicPr>
          <p:cNvPr id="20485" name="Picture 7" descr="http://img2.timeinc.net/health/images/slides/skin-magnifying-glass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08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67600" y="1447800"/>
            <a:ext cx="1676400" cy="25908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latin typeface="Tahoma" panose="020B0604030504040204" pitchFamily="34" charset="0"/>
              </a:rPr>
              <a:t>Mid-section</a:t>
            </a:r>
          </a:p>
          <a:p>
            <a:pPr eaLnBrk="1" hangingPunct="1"/>
            <a:r>
              <a:rPr lang="en-US" altLang="en-US" sz="2200" smtClean="0">
                <a:latin typeface="Tahoma" panose="020B0604030504040204" pitchFamily="34" charset="0"/>
              </a:rPr>
              <a:t>Outer thighs</a:t>
            </a:r>
          </a:p>
          <a:p>
            <a:pPr eaLnBrk="1" hangingPunct="1"/>
            <a:r>
              <a:rPr lang="en-US" altLang="en-US" sz="2200" smtClean="0">
                <a:latin typeface="Tahoma" panose="020B0604030504040204" pitchFamily="34" charset="0"/>
              </a:rPr>
              <a:t>Buttocks</a:t>
            </a:r>
          </a:p>
          <a:p>
            <a:pPr eaLnBrk="1" hangingPunct="1"/>
            <a:r>
              <a:rPr lang="en-US" altLang="en-US" sz="2200" smtClean="0">
                <a:latin typeface="Tahoma" panose="020B0604030504040204" pitchFamily="34" charset="0"/>
              </a:rPr>
              <a:t>Breasts</a:t>
            </a:r>
          </a:p>
        </p:txBody>
      </p:sp>
      <p:pic>
        <p:nvPicPr>
          <p:cNvPr id="45059" name="Picture 8" descr="C:\My Documents\Saladin\images 1 to 7\SALADINC\CH_07\0198L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/>
          <a:stretch>
            <a:fillRect/>
          </a:stretch>
        </p:blipFill>
        <p:spPr>
          <a:xfrm>
            <a:off x="0" y="1858963"/>
            <a:ext cx="7408863" cy="4999037"/>
          </a:xfrm>
          <a:noFill/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7543800" y="4267200"/>
            <a:ext cx="1447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Why is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there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more fat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in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 these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areas?</a:t>
            </a: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1300"/>
            <a:ext cx="8867775" cy="1282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u="sng" smtClean="0">
                <a:solidFill>
                  <a:srgbClr val="7030A0"/>
                </a:solidFill>
                <a:latin typeface="Stencil" panose="040409050D0802020404" pitchFamily="82" charset="0"/>
                <a:cs typeface="Trebuchet MS" panose="020B0603020202020204" pitchFamily="34" charset="0"/>
              </a:rPr>
              <a:t>Hypodermal (subcutaneous) fat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392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76400"/>
            <a:ext cx="8650288" cy="5029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Normal Skin Color </a:t>
            </a:r>
            <a:r>
              <a:rPr lang="en-US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Determinants</a:t>
            </a:r>
            <a:endParaRPr lang="en-US" sz="28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</a:rPr>
              <a:t>Carotene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: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600" dirty="0" smtClean="0">
                <a:solidFill>
                  <a:srgbClr val="FFFF00"/>
                </a:solidFill>
                <a:latin typeface="Tahoma" pitchFamily="34" charset="0"/>
              </a:rPr>
              <a:t>Yellow</a:t>
            </a:r>
            <a:r>
              <a:rPr lang="en-US" sz="2600" dirty="0" smtClean="0">
                <a:latin typeface="Tahoma" pitchFamily="34" charset="0"/>
              </a:rPr>
              <a:t>-</a:t>
            </a:r>
            <a:r>
              <a:rPr lang="en-US" sz="2600" dirty="0" smtClean="0">
                <a:solidFill>
                  <a:srgbClr val="FF9900"/>
                </a:solidFill>
                <a:latin typeface="Tahoma" pitchFamily="34" charset="0"/>
              </a:rPr>
              <a:t>orange</a:t>
            </a:r>
            <a:r>
              <a:rPr lang="en-US" sz="2600" dirty="0" smtClean="0">
                <a:latin typeface="Tahoma" pitchFamily="34" charset="0"/>
              </a:rPr>
              <a:t> pigment found in                                             certain plant products</a:t>
            </a:r>
            <a:endParaRPr lang="en-US" sz="1000" dirty="0" smtClean="0">
              <a:latin typeface="Tahoma" pitchFamily="34" charset="0"/>
            </a:endParaRP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600" dirty="0" smtClean="0">
                <a:latin typeface="Tahoma" pitchFamily="34" charset="0"/>
              </a:rPr>
              <a:t>Accumulates in </a:t>
            </a:r>
            <a:r>
              <a:rPr lang="en-US" sz="2600" i="1" dirty="0" smtClean="0">
                <a:solidFill>
                  <a:srgbClr val="00CCFF"/>
                </a:solidFill>
                <a:latin typeface="Tahoma" pitchFamily="34" charset="0"/>
              </a:rPr>
              <a:t>stratum </a:t>
            </a:r>
            <a:r>
              <a:rPr lang="en-US" sz="2600" i="1" dirty="0" err="1" smtClean="0">
                <a:solidFill>
                  <a:srgbClr val="00CCFF"/>
                </a:solidFill>
                <a:latin typeface="Tahoma" pitchFamily="34" charset="0"/>
              </a:rPr>
              <a:t>corneum</a:t>
            </a:r>
            <a:r>
              <a:rPr lang="en-US" sz="2600" dirty="0" smtClean="0">
                <a:latin typeface="Tahoma" pitchFamily="34" charset="0"/>
              </a:rPr>
              <a:t> &amp; in </a:t>
            </a:r>
            <a:r>
              <a:rPr lang="en-US" sz="2600" dirty="0" smtClean="0">
                <a:solidFill>
                  <a:srgbClr val="FFFF00"/>
                </a:solidFill>
                <a:latin typeface="Tahoma" pitchFamily="34" charset="0"/>
              </a:rPr>
              <a:t>adipose tissue</a:t>
            </a:r>
            <a:r>
              <a:rPr lang="en-US" sz="2600" dirty="0" smtClean="0">
                <a:latin typeface="Tahoma" pitchFamily="34" charset="0"/>
              </a:rPr>
              <a:t> of hypodermis</a:t>
            </a:r>
            <a:endParaRPr lang="en-US" sz="1000" dirty="0" smtClean="0">
              <a:latin typeface="Tahoma" pitchFamily="34" charset="0"/>
            </a:endParaRP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600" dirty="0" smtClean="0">
                <a:latin typeface="Tahoma" pitchFamily="34" charset="0"/>
              </a:rPr>
              <a:t>Most obvious in palms &amp; soles where S. </a:t>
            </a:r>
            <a:r>
              <a:rPr lang="en-US" sz="2600" dirty="0" err="1" smtClean="0">
                <a:latin typeface="Tahoma" pitchFamily="34" charset="0"/>
              </a:rPr>
              <a:t>corneum</a:t>
            </a:r>
            <a:r>
              <a:rPr lang="en-US" sz="2600" dirty="0" smtClean="0">
                <a:latin typeface="Tahoma" pitchFamily="34" charset="0"/>
              </a:rPr>
              <a:t> is </a:t>
            </a:r>
            <a:r>
              <a:rPr lang="en-US" sz="2600" b="1" dirty="0" smtClean="0">
                <a:solidFill>
                  <a:srgbClr val="800080"/>
                </a:solidFill>
                <a:latin typeface="Tahoma" pitchFamily="34" charset="0"/>
              </a:rPr>
              <a:t>thickest</a:t>
            </a:r>
          </a:p>
        </p:txBody>
      </p:sp>
      <p:pic>
        <p:nvPicPr>
          <p:cNvPr id="46083" name="Picture 6" descr="enter he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5034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5410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Berlin Sans FB" panose="020E0602020502020306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Color in the Dermis &amp; Hypodermis</a:t>
            </a:r>
          </a:p>
        </p:txBody>
      </p:sp>
      <p:sp>
        <p:nvSpPr>
          <p:cNvPr id="46085" name="WordArt 12"/>
          <p:cNvSpPr>
            <a:spLocks noChangeArrowheads="1" noChangeShapeType="1" noTextEdit="1"/>
          </p:cNvSpPr>
          <p:nvPr/>
        </p:nvSpPr>
        <p:spPr bwMode="auto">
          <a:xfrm>
            <a:off x="5715000" y="304800"/>
            <a:ext cx="326548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Add this info to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your Foldable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 for Dermis/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Hypodermis!</a:t>
            </a:r>
          </a:p>
        </p:txBody>
      </p:sp>
    </p:spTree>
    <p:extLst>
      <p:ext uri="{BB962C8B-B14F-4D97-AF65-F5344CB8AC3E}">
        <p14:creationId xmlns:p14="http://schemas.microsoft.com/office/powerpoint/2010/main" val="942920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63738"/>
            <a:ext cx="8458200" cy="443706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buFont typeface="Wingdings 2" panose="05020102010507070707" pitchFamily="18" charset="2"/>
              <a:buNone/>
              <a:defRPr/>
            </a:pPr>
            <a:r>
              <a:rPr lang="en-US" sz="33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Normal Skin Color                                 Determinants</a:t>
            </a:r>
          </a:p>
          <a:p>
            <a:pPr eaLnBrk="1" fontAlgn="auto" hangingPunct="1">
              <a:lnSpc>
                <a:spcPct val="120000"/>
              </a:lnSpc>
              <a:buFont typeface="Wingdings 2" charset="2"/>
              <a:buChar char=""/>
              <a:defRPr/>
            </a:pPr>
            <a:r>
              <a:rPr lang="en-US" sz="2800" b="1" dirty="0" smtClean="0">
                <a:solidFill>
                  <a:srgbClr val="99FF33"/>
                </a:solidFill>
                <a:latin typeface="Tahoma" pitchFamily="34" charset="0"/>
              </a:rPr>
              <a:t>Hemoglobin</a:t>
            </a:r>
            <a:r>
              <a:rPr lang="en-US" sz="2800" dirty="0" smtClean="0">
                <a:solidFill>
                  <a:srgbClr val="99FF33"/>
                </a:solidFill>
                <a:latin typeface="Tahoma" pitchFamily="34" charset="0"/>
              </a:rPr>
              <a:t>:</a:t>
            </a:r>
            <a:endParaRPr lang="en-US" sz="2800" dirty="0">
              <a:solidFill>
                <a:srgbClr val="99FF33"/>
              </a:solidFill>
              <a:latin typeface="Tahoma" pitchFamily="34" charset="0"/>
            </a:endParaRPr>
          </a:p>
          <a:p>
            <a:pPr lvl="1" eaLnBrk="1" fontAlgn="auto" hangingPunct="1">
              <a:lnSpc>
                <a:spcPct val="120000"/>
              </a:lnSpc>
              <a:buFont typeface="Wingdings 2" charset="2"/>
              <a:buChar char=""/>
              <a:defRPr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Red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</a:rPr>
              <a:t>pigment of red blood cells                                           (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RBCs</a:t>
            </a:r>
            <a:r>
              <a:rPr lang="en-US" sz="2600" dirty="0" smtClean="0">
                <a:latin typeface="Tahoma" pitchFamily="34" charset="0"/>
              </a:rPr>
              <a:t>)</a:t>
            </a:r>
            <a:endParaRPr lang="en-US" sz="1300" dirty="0" smtClean="0">
              <a:latin typeface="Tahoma" pitchFamily="34" charset="0"/>
            </a:endParaRPr>
          </a:p>
          <a:p>
            <a:pPr lvl="1" eaLnBrk="1" fontAlgn="auto" hangingPunct="1">
              <a:lnSpc>
                <a:spcPct val="120000"/>
              </a:lnSpc>
              <a:buFont typeface="Wingdings 2" charset="2"/>
              <a:buChar char=""/>
              <a:defRPr/>
            </a:pPr>
            <a:r>
              <a:rPr lang="en-US" sz="2600" dirty="0" smtClean="0">
                <a:latin typeface="Tahoma" pitchFamily="34" charset="0"/>
              </a:rPr>
              <a:t>Since Caucasian people contain relatively small amounts of </a:t>
            </a:r>
            <a:r>
              <a:rPr lang="en-US" sz="2600" dirty="0" smtClean="0">
                <a:solidFill>
                  <a:srgbClr val="33CCFF"/>
                </a:solidFill>
                <a:latin typeface="Tahoma" pitchFamily="34" charset="0"/>
              </a:rPr>
              <a:t>melanin</a:t>
            </a:r>
            <a:r>
              <a:rPr lang="en-US" sz="2600" dirty="0" smtClean="0">
                <a:latin typeface="Tahoma" pitchFamily="34" charset="0"/>
              </a:rPr>
              <a:t>, their skin is nearly transparent which allows hemoglobin’s color to shine through</a:t>
            </a:r>
          </a:p>
        </p:txBody>
      </p:sp>
      <p:pic>
        <p:nvPicPr>
          <p:cNvPr id="47107" name="Picture 6" descr="http://www.defiers.com/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190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381000" y="395288"/>
            <a:ext cx="5486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Berlin Sans FB" panose="020E0602020502020306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Color in the Dermis &amp; Hypodermis</a:t>
            </a:r>
          </a:p>
        </p:txBody>
      </p:sp>
      <p:sp>
        <p:nvSpPr>
          <p:cNvPr id="47109" name="WordArt 12"/>
          <p:cNvSpPr>
            <a:spLocks noChangeArrowheads="1" noChangeShapeType="1" noTextEdit="1"/>
          </p:cNvSpPr>
          <p:nvPr/>
        </p:nvSpPr>
        <p:spPr bwMode="auto">
          <a:xfrm>
            <a:off x="5715000" y="304800"/>
            <a:ext cx="326548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Add this info to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your Foldable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 for Dermis/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Hypodermis!</a:t>
            </a:r>
          </a:p>
        </p:txBody>
      </p:sp>
    </p:spTree>
    <p:extLst>
      <p:ext uri="{BB962C8B-B14F-4D97-AF65-F5344CB8AC3E}">
        <p14:creationId xmlns:p14="http://schemas.microsoft.com/office/powerpoint/2010/main" val="20875665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524000"/>
            <a:ext cx="3581400" cy="5562600"/>
          </a:xfrm>
        </p:spPr>
        <p:txBody>
          <a:bodyPr/>
          <a:lstStyle/>
          <a:p>
            <a:r>
              <a:rPr lang="en-US" altLang="en-US" sz="1700" smtClean="0"/>
              <a:t>Hair color/dye</a:t>
            </a:r>
          </a:p>
          <a:p>
            <a:r>
              <a:rPr lang="en-US" altLang="en-US" sz="1700" smtClean="0"/>
              <a:t>Burns/skin grafting</a:t>
            </a:r>
          </a:p>
          <a:p>
            <a:r>
              <a:rPr lang="en-US" altLang="en-US" sz="1700" smtClean="0"/>
              <a:t>Sweat dysfunctions</a:t>
            </a:r>
          </a:p>
          <a:p>
            <a:r>
              <a:rPr lang="en-US" altLang="en-US" sz="1700" smtClean="0"/>
              <a:t>Botox injections</a:t>
            </a:r>
          </a:p>
          <a:p>
            <a:r>
              <a:rPr lang="en-US" altLang="en-US" sz="1700" smtClean="0"/>
              <a:t>Freckles &amp; moles</a:t>
            </a:r>
          </a:p>
          <a:p>
            <a:r>
              <a:rPr lang="en-US" altLang="en-US" sz="1700" smtClean="0"/>
              <a:t>Bruising</a:t>
            </a:r>
          </a:p>
          <a:p>
            <a:r>
              <a:rPr lang="en-US" altLang="en-US" sz="1700" smtClean="0"/>
              <a:t>Skin color variations/ birthmarks</a:t>
            </a:r>
          </a:p>
          <a:p>
            <a:r>
              <a:rPr lang="en-US" altLang="en-US" sz="1700" smtClean="0"/>
              <a:t>Tattoos</a:t>
            </a:r>
          </a:p>
          <a:p>
            <a:r>
              <a:rPr lang="en-US" altLang="en-US" sz="1700" smtClean="0"/>
              <a:t>Gauges </a:t>
            </a:r>
          </a:p>
          <a:p>
            <a:r>
              <a:rPr lang="en-US" altLang="en-US" sz="1700" smtClean="0"/>
              <a:t>Scars</a:t>
            </a:r>
          </a:p>
          <a:p>
            <a:r>
              <a:rPr lang="en-US" altLang="en-US" sz="1700" smtClean="0"/>
              <a:t>Permanent make-up</a:t>
            </a:r>
          </a:p>
          <a:p>
            <a:r>
              <a:rPr lang="en-US" altLang="en-US" sz="1700" smtClean="0"/>
              <a:t>Facials</a:t>
            </a:r>
          </a:p>
          <a:p>
            <a:r>
              <a:rPr lang="en-US" altLang="en-US" sz="1700" smtClean="0"/>
              <a:t>Face transplants</a:t>
            </a:r>
          </a:p>
          <a:p>
            <a:endParaRPr lang="en-US" altLang="en-US" sz="1800" smtClean="0"/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304800" y="1676400"/>
            <a:ext cx="48768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300">
                <a:latin typeface="Tahoma" panose="020B0604030504040204" pitchFamily="34" charset="0"/>
                <a:cs typeface="Tahoma" panose="020B0604030504040204" pitchFamily="34" charset="0"/>
              </a:rPr>
              <a:t>There are so many interesting, controversial &amp; cutting-edge topics when it comes to the Integumentary System!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15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300">
                <a:latin typeface="Tahoma" panose="020B0604030504040204" pitchFamily="34" charset="0"/>
                <a:cs typeface="Tahoma" panose="020B0604030504040204" pitchFamily="34" charset="0"/>
              </a:rPr>
              <a:t>In replacement of an </a:t>
            </a:r>
            <a:r>
              <a:rPr lang="en-US" altLang="en-US" sz="23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Integumentary System Exam</a:t>
            </a:r>
            <a:r>
              <a:rPr lang="en-US" altLang="en-US" sz="230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23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 pts</a:t>
            </a:r>
            <a:r>
              <a:rPr lang="en-US" altLang="en-US" sz="2300">
                <a:latin typeface="Tahoma" panose="020B0604030504040204" pitchFamily="34" charset="0"/>
                <a:cs typeface="Tahoma" panose="020B0604030504040204" pitchFamily="34" charset="0"/>
              </a:rPr>
              <a:t>), you will be responsible for researching &amp; producing a </a:t>
            </a:r>
            <a:r>
              <a:rPr lang="en-US" altLang="en-US" sz="2300" b="1" i="1">
                <a:solidFill>
                  <a:srgbClr val="FF99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Research Project </a:t>
            </a:r>
            <a:r>
              <a:rPr lang="en-US" altLang="en-US" sz="2300">
                <a:latin typeface="Tahoma" panose="020B0604030504040204" pitchFamily="34" charset="0"/>
                <a:cs typeface="Tahoma" panose="020B0604030504040204" pitchFamily="34" charset="0"/>
              </a:rPr>
              <a:t>on an Integumentary topic.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- You will have multiple quizzes throughout the unit &amp; you will see the information in the lecture notes on your Semester Exam!</a:t>
            </a: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CCFF66"/>
                </a:solidFill>
                <a:latin typeface="Snap ITC" panose="04040A07060A02020202" pitchFamily="82" charset="0"/>
                <a:cs typeface="Trebuchet MS" panose="020B0603020202020204" pitchFamily="34" charset="0"/>
              </a:rPr>
              <a:t>INTEGUMENTARY SYSTEM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25580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410200" y="3048000"/>
            <a:ext cx="373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>
              <a:solidFill>
                <a:srgbClr val="FF66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smtClean="0">
                <a:latin typeface="Tahoma" panose="020B0604030504040204" pitchFamily="34" charset="0"/>
                <a:cs typeface="Tahoma" panose="020B0604030504040204" pitchFamily="34" charset="0"/>
              </a:rPr>
              <a:t>Rubric that will be used </a:t>
            </a:r>
            <a:r>
              <a:rPr lang="en-US" altLang="en-US" sz="2500" b="1" i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(60 pts)</a:t>
            </a:r>
            <a:r>
              <a:rPr lang="en-US" altLang="en-US" sz="2500" smtClean="0">
                <a:latin typeface="Tahoma" panose="020B0604030504040204" pitchFamily="34" charset="0"/>
                <a:cs typeface="Tahoma" panose="020B0604030504040204" pitchFamily="34" charset="0"/>
              </a:rPr>
              <a:t>…each criterion is worth </a:t>
            </a:r>
            <a:r>
              <a:rPr lang="en-US" altLang="en-US" sz="25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 pts</a:t>
            </a:r>
            <a:r>
              <a:rPr lang="en-US" altLang="en-US" sz="250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Define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3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discuss</a:t>
            </a:r>
            <a:r>
              <a:rPr lang="en-US" altLang="en-US" sz="230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altLang="en-US" sz="23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explain</a:t>
            </a:r>
            <a:r>
              <a:rPr lang="en-US" altLang="en-US" sz="230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the topic &amp; its relevance/ importance to the Integumentary System using </a:t>
            </a:r>
            <a:r>
              <a:rPr lang="en-US" altLang="en-US" sz="23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anatomical/Integumentary terminologies</a:t>
            </a:r>
            <a:endParaRPr lang="en-US" altLang="en-US" sz="23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b="1" smtClean="0">
                <a:solidFill>
                  <a:srgbClr val="00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Works Cited in MLA Format</a:t>
            </a:r>
            <a:r>
              <a:rPr lang="en-US" altLang="en-US" sz="2300" smtClean="0">
                <a:solidFill>
                  <a:srgbClr val="00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with Proper Research Citation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Minimum of </a:t>
            </a:r>
            <a:r>
              <a:rPr lang="en-US" altLang="en-US" sz="2300" b="1" smtClean="0">
                <a:solidFill>
                  <a:srgbClr val="CC99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 graphics</a:t>
            </a:r>
            <a:r>
              <a:rPr lang="en-US" altLang="en-US" sz="2300" smtClean="0">
                <a:solidFill>
                  <a:srgbClr val="CC99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2300" i="1" smtClean="0">
                <a:latin typeface="Tahoma" panose="020B0604030504040204" pitchFamily="34" charset="0"/>
                <a:cs typeface="Tahoma" panose="020B0604030504040204" pitchFamily="34" charset="0"/>
              </a:rPr>
              <a:t>must pertain to topic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23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Minimum of </a:t>
            </a:r>
            <a:r>
              <a:rPr lang="en-US" altLang="en-US" sz="2300" b="1" smtClean="0">
                <a:solidFill>
                  <a:srgbClr val="00FF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statistical analyses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 via graph or raw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Solo OR partners </a:t>
            </a:r>
            <a:r>
              <a:rPr lang="en-US" altLang="en-US" sz="2300" b="1" smtClean="0">
                <a:solidFill>
                  <a:srgbClr val="99FF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actively participated</a:t>
            </a:r>
            <a:r>
              <a:rPr lang="en-US" altLang="en-US" sz="2300" smtClean="0">
                <a:latin typeface="Tahoma" panose="020B0604030504040204" pitchFamily="34" charset="0"/>
                <a:cs typeface="Tahoma" panose="020B0604030504040204" pitchFamily="34" charset="0"/>
              </a:rPr>
              <a:t> in research &amp;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>
                <a:latin typeface="Tahoma" panose="020B0604030504040204" pitchFamily="34" charset="0"/>
              </a:rPr>
              <a:t>A </a:t>
            </a:r>
            <a:r>
              <a:rPr lang="en-US" altLang="en-US" sz="2300" b="1" smtClean="0">
                <a:solidFill>
                  <a:srgbClr val="0000FF"/>
                </a:solidFill>
                <a:latin typeface="Tahoma" panose="020B0604030504040204" pitchFamily="34" charset="0"/>
              </a:rPr>
              <a:t>5 question Quiz </a:t>
            </a:r>
            <a:r>
              <a:rPr lang="en-US" altLang="en-US" sz="2300" smtClean="0">
                <a:latin typeface="Tahoma" panose="020B0604030504040204" pitchFamily="34" charset="0"/>
              </a:rPr>
              <a:t>(Multiple Choice, Fill-in &amp;/or Identification) turned in with Research Project</a:t>
            </a:r>
            <a:endParaRPr lang="en-US" altLang="en-US" sz="2300" smtClean="0">
              <a:solidFill>
                <a:srgbClr val="FFCCCC"/>
              </a:solidFill>
              <a:latin typeface="Tahoma" panose="020B0604030504040204" pitchFamily="34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182563" y="76200"/>
            <a:ext cx="8885237" cy="17018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CCFF66"/>
                </a:solidFill>
                <a:latin typeface="Snap ITC" panose="04040A07060A02020202" pitchFamily="82" charset="0"/>
                <a:cs typeface="Trebuchet MS" panose="020B0603020202020204" pitchFamily="34" charset="0"/>
              </a:rPr>
              <a:t>INTEGUMENTARY SYSTEM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238293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bldLvl="2" autoUpdateAnimBg="0"/>
      <p:bldP spid="117764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915400" cy="47244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99FF33"/>
                </a:solidFill>
                <a:latin typeface="Tahoma" panose="020B0604030504040204" pitchFamily="34" charset="0"/>
              </a:rPr>
              <a:t>FORMAT of Project:</a:t>
            </a:r>
          </a:p>
          <a:p>
            <a:pPr lvl="1" eaLnBrk="1" hangingPunct="1"/>
            <a:r>
              <a:rPr lang="en-US" altLang="en-US" sz="2400" smtClean="0">
                <a:latin typeface="Tahoma" panose="020B0604030504040204" pitchFamily="34" charset="0"/>
              </a:rPr>
              <a:t>Physical model</a:t>
            </a:r>
          </a:p>
          <a:p>
            <a:pPr lvl="1" eaLnBrk="1" hangingPunct="1"/>
            <a:r>
              <a:rPr lang="en-US" altLang="en-US" sz="2400" smtClean="0">
                <a:latin typeface="Tahoma" panose="020B0604030504040204" pitchFamily="34" charset="0"/>
              </a:rPr>
              <a:t>Billboard display</a:t>
            </a:r>
          </a:p>
          <a:p>
            <a:pPr lvl="1" eaLnBrk="1" hangingPunct="1"/>
            <a:r>
              <a:rPr lang="en-US" altLang="en-US" sz="2400" smtClean="0">
                <a:latin typeface="Tahoma" panose="020B0604030504040204" pitchFamily="34" charset="0"/>
              </a:rPr>
              <a:t>Brochure/pamphlet</a:t>
            </a:r>
          </a:p>
          <a:p>
            <a:pPr lvl="1" eaLnBrk="1" hangingPunct="1"/>
            <a:r>
              <a:rPr lang="en-US" altLang="en-US" sz="2400" smtClean="0">
                <a:latin typeface="Tahoma" panose="020B0604030504040204" pitchFamily="34" charset="0"/>
              </a:rPr>
              <a:t>Video</a:t>
            </a:r>
          </a:p>
          <a:p>
            <a:pPr lvl="1" eaLnBrk="1" hangingPunct="1"/>
            <a:r>
              <a:rPr lang="en-US" altLang="en-US" sz="2400" smtClean="0">
                <a:latin typeface="Tahoma" panose="020B0604030504040204" pitchFamily="34" charset="0"/>
              </a:rPr>
              <a:t>Skit/play</a:t>
            </a:r>
          </a:p>
          <a:p>
            <a:pPr lvl="1" eaLnBrk="1" hangingPunct="1"/>
            <a:r>
              <a:rPr lang="en-US" altLang="en-US" sz="2400" smtClean="0">
                <a:latin typeface="Tahoma" panose="020B0604030504040204" pitchFamily="34" charset="0"/>
              </a:rPr>
              <a:t>Any other format EXCEPT a PowerPoint/                                       Prezi presentation</a:t>
            </a:r>
          </a:p>
          <a:p>
            <a:pPr lvl="1" eaLnBrk="1" hangingPunct="1"/>
            <a:r>
              <a:rPr lang="en-US" altLang="en-US" sz="2400" smtClean="0">
                <a:solidFill>
                  <a:srgbClr val="FF99FF"/>
                </a:solidFill>
                <a:latin typeface="Snap ITC" panose="04040A07060A02020202" pitchFamily="82" charset="0"/>
              </a:rPr>
              <a:t>G</a:t>
            </a:r>
            <a:r>
              <a:rPr lang="en-US" altLang="en-US" sz="2400" smtClean="0">
                <a:solidFill>
                  <a:srgbClr val="FFFF00"/>
                </a:solidFill>
                <a:latin typeface="Snap ITC" panose="04040A07060A02020202" pitchFamily="82" charset="0"/>
              </a:rPr>
              <a:t>E</a:t>
            </a:r>
            <a:r>
              <a:rPr lang="en-US" altLang="en-US" sz="2400" smtClean="0">
                <a:solidFill>
                  <a:srgbClr val="00FFFF"/>
                </a:solidFill>
                <a:latin typeface="Snap ITC" panose="04040A07060A02020202" pitchFamily="82" charset="0"/>
              </a:rPr>
              <a:t>T</a:t>
            </a:r>
            <a:r>
              <a:rPr lang="en-US" altLang="en-US" sz="2400" smtClean="0">
                <a:latin typeface="Snap ITC" panose="04040A07060A02020202" pitchFamily="82" charset="0"/>
              </a:rPr>
              <a:t> </a:t>
            </a:r>
            <a:r>
              <a:rPr lang="en-US" altLang="en-US" sz="2400" smtClean="0">
                <a:solidFill>
                  <a:srgbClr val="99FF33"/>
                </a:solidFill>
                <a:latin typeface="Snap ITC" panose="04040A07060A02020202" pitchFamily="82" charset="0"/>
              </a:rPr>
              <a:t>C</a:t>
            </a:r>
            <a:r>
              <a:rPr lang="en-US" altLang="en-US" sz="2400" smtClean="0">
                <a:solidFill>
                  <a:srgbClr val="FF99FF"/>
                </a:solidFill>
                <a:latin typeface="Snap ITC" panose="04040A07060A02020202" pitchFamily="82" charset="0"/>
              </a:rPr>
              <a:t>R</a:t>
            </a:r>
            <a:r>
              <a:rPr lang="en-US" altLang="en-US" sz="2400" smtClean="0">
                <a:solidFill>
                  <a:srgbClr val="FFFF00"/>
                </a:solidFill>
                <a:latin typeface="Snap ITC" panose="04040A07060A02020202" pitchFamily="82" charset="0"/>
              </a:rPr>
              <a:t>E</a:t>
            </a:r>
            <a:r>
              <a:rPr lang="en-US" altLang="en-US" sz="2400" smtClean="0">
                <a:solidFill>
                  <a:srgbClr val="00FFFF"/>
                </a:solidFill>
                <a:latin typeface="Snap ITC" panose="04040A07060A02020202" pitchFamily="82" charset="0"/>
              </a:rPr>
              <a:t>A</a:t>
            </a:r>
            <a:r>
              <a:rPr lang="en-US" altLang="en-US" sz="2400" smtClean="0">
                <a:solidFill>
                  <a:srgbClr val="99FF33"/>
                </a:solidFill>
                <a:latin typeface="Snap ITC" panose="04040A07060A02020202" pitchFamily="82" charset="0"/>
              </a:rPr>
              <a:t>T</a:t>
            </a:r>
            <a:r>
              <a:rPr lang="en-US" altLang="en-US" sz="2400" smtClean="0">
                <a:solidFill>
                  <a:srgbClr val="FF99FF"/>
                </a:solidFill>
                <a:latin typeface="Snap ITC" panose="04040A07060A02020202" pitchFamily="82" charset="0"/>
              </a:rPr>
              <a:t>I</a:t>
            </a:r>
            <a:r>
              <a:rPr lang="en-US" altLang="en-US" sz="2400" smtClean="0">
                <a:solidFill>
                  <a:srgbClr val="FFFF00"/>
                </a:solidFill>
                <a:latin typeface="Snap ITC" panose="04040A07060A02020202" pitchFamily="82" charset="0"/>
              </a:rPr>
              <a:t>V</a:t>
            </a:r>
            <a:r>
              <a:rPr lang="en-US" altLang="en-US" sz="2400" smtClean="0">
                <a:solidFill>
                  <a:srgbClr val="00FFFF"/>
                </a:solidFill>
                <a:latin typeface="Snap ITC" panose="04040A07060A02020202" pitchFamily="82" charset="0"/>
              </a:rPr>
              <a:t>E</a:t>
            </a:r>
            <a:r>
              <a:rPr lang="en-US" altLang="en-US" sz="2400" smtClean="0">
                <a:latin typeface="Tahoma" panose="020B0604030504040204" pitchFamily="34" charset="0"/>
              </a:rPr>
              <a:t>!!!!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457325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CCFF66"/>
                </a:solidFill>
                <a:latin typeface="Snap ITC" panose="04040A07060A02020202" pitchFamily="82" charset="0"/>
                <a:cs typeface="Trebuchet MS" panose="020B0603020202020204" pitchFamily="34" charset="0"/>
              </a:rPr>
              <a:t>INTEGUMENTARY SYSTEM RESEARCH PROJECT</a:t>
            </a:r>
          </a:p>
        </p:txBody>
      </p:sp>
      <p:pic>
        <p:nvPicPr>
          <p:cNvPr id="25605" name="Picture 6" descr="http://media-cache-ak0.pinimg.com/736x/79/c7/e3/79c7e32215533c4f68838767afec17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7703" r="4944" b="12045"/>
          <a:stretch>
            <a:fillRect/>
          </a:stretch>
        </p:blipFill>
        <p:spPr bwMode="auto">
          <a:xfrm>
            <a:off x="6781800" y="1524000"/>
            <a:ext cx="22240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http://www.nasa.gov/images/content/178130main_scarecrow-his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2413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http://webinsightlab.com/wp-content/uploads/2012/10/Trifold_Brochure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648200"/>
            <a:ext cx="24304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15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6172200"/>
          </a:xfrm>
        </p:spPr>
        <p:txBody>
          <a:bodyPr/>
          <a:lstStyle/>
          <a:p>
            <a:pPr eaLnBrk="1" hangingPunct="1"/>
            <a:r>
              <a:rPr lang="en-US" altLang="en-US" sz="2400" b="1" u="sng" smtClean="0">
                <a:solidFill>
                  <a:srgbClr val="FF99FF"/>
                </a:solidFill>
                <a:latin typeface="Tahoma" panose="020B0604030504040204" pitchFamily="34" charset="0"/>
              </a:rPr>
              <a:t>REMEMBER</a:t>
            </a:r>
            <a:r>
              <a:rPr lang="en-US" altLang="en-US" sz="2400" smtClean="0">
                <a:latin typeface="Tahoma" panose="020B0604030504040204" pitchFamily="34" charset="0"/>
              </a:rPr>
              <a:t>:  This is your </a:t>
            </a:r>
            <a:r>
              <a:rPr lang="en-US" altLang="en-US" sz="2400" u="sng" smtClean="0">
                <a:solidFill>
                  <a:srgbClr val="FFFF00"/>
                </a:solidFill>
                <a:latin typeface="Tahoma" panose="020B0604030504040204" pitchFamily="34" charset="0"/>
              </a:rPr>
              <a:t>INTEGUMENTARY SYSTEM EXAM</a:t>
            </a:r>
            <a:r>
              <a:rPr lang="en-US" altLang="en-US" sz="2400" smtClean="0">
                <a:latin typeface="Tahoma" panose="020B0604030504040204" pitchFamily="34" charset="0"/>
              </a:rPr>
              <a:t> grade!</a:t>
            </a:r>
          </a:p>
          <a:p>
            <a:pPr eaLnBrk="1" hangingPunct="1"/>
            <a:r>
              <a:rPr lang="en-US" altLang="en-US" sz="2400" smtClean="0">
                <a:latin typeface="Tahoma" panose="020B0604030504040204" pitchFamily="34" charset="0"/>
              </a:rPr>
              <a:t>There will be </a:t>
            </a:r>
            <a:r>
              <a:rPr lang="en-US" altLang="en-US" sz="2400" b="1" i="1" u="sng" smtClean="0">
                <a:solidFill>
                  <a:srgbClr val="33CCFF"/>
                </a:solidFill>
                <a:latin typeface="Tahoma" panose="020B0604030504040204" pitchFamily="34" charset="0"/>
              </a:rPr>
              <a:t>NO IN-CLASS WORK TIME</a:t>
            </a:r>
            <a:r>
              <a:rPr lang="en-US" altLang="en-US" sz="2400" b="1" i="1" smtClean="0">
                <a:solidFill>
                  <a:srgbClr val="33CC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smtClean="0">
                <a:latin typeface="Tahoma" panose="020B0604030504040204" pitchFamily="34" charset="0"/>
              </a:rPr>
              <a:t>dedicated, so it will also require </a:t>
            </a:r>
            <a:r>
              <a:rPr lang="en-US" altLang="en-US" sz="2400" i="1" smtClean="0">
                <a:solidFill>
                  <a:srgbClr val="FFFF00"/>
                </a:solidFill>
                <a:latin typeface="Tahoma" panose="020B0604030504040204" pitchFamily="34" charset="0"/>
              </a:rPr>
              <a:t>out-of-class work time</a:t>
            </a:r>
            <a:r>
              <a:rPr lang="en-US" altLang="en-US" sz="2400" smtClean="0">
                <a:latin typeface="Tahoma" panose="020B0604030504040204" pitchFamily="34" charset="0"/>
              </a:rPr>
              <a:t>!</a:t>
            </a:r>
          </a:p>
          <a:p>
            <a:pPr eaLnBrk="1" hangingPunct="1"/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Decided whether you would like to work with a </a:t>
            </a: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partner</a:t>
            </a:r>
            <a:r>
              <a:rPr lang="en-US" altLang="en-US" sz="240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altLang="en-US" sz="2400" b="1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solo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.  Stand/sit next to your partner, if you have one.</a:t>
            </a:r>
          </a:p>
          <a:p>
            <a:pPr lvl="1" eaLnBrk="1" hangingPunct="1"/>
            <a:r>
              <a:rPr lang="en-US" altLang="en-US" sz="2200" smtClean="0">
                <a:latin typeface="Tahoma" panose="020B0604030504040204" pitchFamily="34" charset="0"/>
                <a:cs typeface="Tahoma" panose="020B0604030504040204" pitchFamily="34" charset="0"/>
              </a:rPr>
              <a:t>I’m going to make my way around with my “</a:t>
            </a:r>
            <a:r>
              <a:rPr lang="en-US" altLang="en-US" sz="2200" b="1" smtClean="0">
                <a:solidFill>
                  <a:srgbClr val="6699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 o’ Topics</a:t>
            </a:r>
            <a:r>
              <a:rPr lang="en-US" altLang="en-US" sz="2200" smtClean="0">
                <a:latin typeface="Tahoma" panose="020B0604030504040204" pitchFamily="34" charset="0"/>
                <a:cs typeface="Tahoma" panose="020B0604030504040204" pitchFamily="34" charset="0"/>
              </a:rPr>
              <a:t>”.  </a:t>
            </a:r>
          </a:p>
          <a:p>
            <a:pPr lvl="1" eaLnBrk="1" hangingPunct="1"/>
            <a:r>
              <a:rPr lang="en-US" altLang="en-US" sz="2200" smtClean="0">
                <a:latin typeface="Tahoma" panose="020B0604030504040204" pitchFamily="34" charset="0"/>
                <a:cs typeface="Tahoma" panose="020B0604030504040204" pitchFamily="34" charset="0"/>
              </a:rPr>
              <a:t>Please pick </a:t>
            </a:r>
            <a:r>
              <a:rPr lang="en-US" altLang="en-US" sz="2200" b="1" smtClean="0">
                <a:solidFill>
                  <a:srgbClr val="99FF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200" smtClean="0"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lvl="1" eaLnBrk="1" hangingPunct="1"/>
            <a:r>
              <a:rPr lang="en-US" altLang="en-US" sz="2200" smtClean="0">
                <a:latin typeface="Tahoma" panose="020B0604030504040204" pitchFamily="34" charset="0"/>
                <a:cs typeface="Tahoma" panose="020B0604030504040204" pitchFamily="34" charset="0"/>
              </a:rPr>
              <a:t>Write your </a:t>
            </a:r>
            <a:r>
              <a:rPr lang="en-US" altLang="en-US" sz="2200" b="1" smtClean="0">
                <a:solidFill>
                  <a:srgbClr val="00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en-US" altLang="en-US" sz="2200" smtClean="0">
                <a:latin typeface="Tahoma" panose="020B0604030504040204" pitchFamily="34" charset="0"/>
                <a:cs typeface="Tahoma" panose="020B0604030504040204" pitchFamily="34" charset="0"/>
              </a:rPr>
              <a:t> on your </a:t>
            </a:r>
            <a:r>
              <a:rPr lang="en-US" altLang="en-US" sz="2200" b="1" smtClean="0">
                <a:solidFill>
                  <a:srgbClr val="00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RUBRIC</a:t>
            </a:r>
            <a:r>
              <a:rPr lang="en-US" altLang="en-US" sz="2200" smtClean="0"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eaLnBrk="1" hangingPunct="1"/>
            <a:r>
              <a:rPr lang="en-US" altLang="en-US" sz="2400" b="1" u="sng" smtClean="0">
                <a:solidFill>
                  <a:srgbClr val="FFFF00"/>
                </a:solidFill>
                <a:latin typeface="Tahoma" panose="020B0604030504040204" pitchFamily="34" charset="0"/>
              </a:rPr>
              <a:t>Exchange phone numbers &amp;/or e-mails</a:t>
            </a:r>
            <a:r>
              <a:rPr lang="en-US" altLang="en-US" sz="2400" smtClean="0">
                <a:latin typeface="Tahoma" panose="020B0604030504040204" pitchFamily="34" charset="0"/>
              </a:rPr>
              <a:t> so you can contact each other about meeting &amp; dividing up work!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457325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CCFF66"/>
                </a:solidFill>
                <a:latin typeface="Snap ITC" panose="04040A07060A02020202" pitchFamily="82" charset="0"/>
                <a:cs typeface="Trebuchet MS" panose="020B0603020202020204" pitchFamily="34" charset="0"/>
              </a:rPr>
              <a:t>INTEGUMENTARY SYSTEM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440214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9088"/>
            <a:ext cx="8183563" cy="1052512"/>
          </a:xfrm>
        </p:spPr>
        <p:txBody>
          <a:bodyPr/>
          <a:lstStyle/>
          <a:p>
            <a:pPr eaLnBrk="1" hangingPunct="1"/>
            <a:r>
              <a:rPr lang="en-US" altLang="en-US" sz="4400" b="1" u="sng" smtClean="0">
                <a:solidFill>
                  <a:srgbClr val="0000FF"/>
                </a:solidFill>
                <a:cs typeface="Trebuchet MS" panose="020B0603020202020204" pitchFamily="34" charset="0"/>
              </a:rPr>
              <a:t>Integumentary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3119438" cy="43434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sz="2400" dirty="0" smtClean="0"/>
              <a:t>Skin (cutaneous membrane)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sz="2400" dirty="0" smtClean="0"/>
              <a:t>Skin derivatives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33CCFF"/>
                </a:solidFill>
              </a:rPr>
              <a:t>Sweat</a:t>
            </a:r>
            <a:r>
              <a:rPr lang="en-US" sz="2000" dirty="0" smtClean="0">
                <a:solidFill>
                  <a:srgbClr val="33CCFF"/>
                </a:solidFill>
              </a:rPr>
              <a:t> </a:t>
            </a:r>
            <a:r>
              <a:rPr lang="en-US" sz="2000" dirty="0" smtClean="0"/>
              <a:t>glands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smtClean="0">
                <a:solidFill>
                  <a:srgbClr val="99FF33"/>
                </a:solidFill>
              </a:rPr>
              <a:t>Apocrine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err="1" smtClean="0">
                <a:solidFill>
                  <a:srgbClr val="33CCFF"/>
                </a:solidFill>
              </a:rPr>
              <a:t>Eccrine</a:t>
            </a:r>
            <a:endParaRPr lang="en-US" sz="1800" dirty="0" smtClean="0">
              <a:solidFill>
                <a:srgbClr val="33CCFF"/>
              </a:solidFill>
            </a:endParaRP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Oil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(sebaceous)                                     glands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FF66FF"/>
                </a:solidFill>
              </a:rPr>
              <a:t>Hair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smtClean="0">
                <a:solidFill>
                  <a:srgbClr val="33CCFF"/>
                </a:solidFill>
              </a:rPr>
              <a:t>Shaft</a:t>
            </a:r>
          </a:p>
          <a:p>
            <a:pPr lvl="2" eaLnBrk="1" fontAlgn="auto" hangingPunct="1">
              <a:buFont typeface="Wingdings 2" charset="2"/>
              <a:buChar char="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Follicle</a:t>
            </a:r>
          </a:p>
          <a:p>
            <a:pPr lvl="1" eaLnBrk="1" fontAlgn="auto" hangingPunct="1">
              <a:buFont typeface="Wingdings 2" charset="2"/>
              <a:buChar char=""/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Nails</a:t>
            </a:r>
          </a:p>
        </p:txBody>
      </p:sp>
      <p:pic>
        <p:nvPicPr>
          <p:cNvPr id="27652" name="Picture 4" descr="http://library.thinkquest.org/11965/assets/images/sk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47800"/>
            <a:ext cx="56594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4792" y="1143000"/>
            <a:ext cx="7478215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5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nap ITC" pitchFamily="82" charset="0"/>
              </a:rPr>
              <a:t>Now cut out your Skin cross-section…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76200" y="103188"/>
            <a:ext cx="8153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omic Sans MS" panose="030F0702030302020204" pitchFamily="66" charset="0"/>
                <a:cs typeface="Arial" panose="020B0604020202020204" pitchFamily="34" charset="0"/>
              </a:rPr>
              <a:t>Grab a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Scissors</a:t>
            </a:r>
            <a:r>
              <a:rPr lang="en-US" altLang="en-US" sz="220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Glue stick </a:t>
            </a:r>
            <a:r>
              <a:rPr lang="en-US" altLang="en-US" sz="2200">
                <a:latin typeface="Comic Sans MS" panose="030F0702030302020204" pitchFamily="66" charset="0"/>
                <a:cs typeface="Arial" panose="020B0604020202020204" pitchFamily="34" charset="0"/>
              </a:rPr>
              <a:t>&amp; </a:t>
            </a:r>
            <a:r>
              <a:rPr lang="en-US" altLang="en-US" sz="22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colored pencils</a:t>
            </a:r>
          </a:p>
        </p:txBody>
      </p:sp>
      <p:sp>
        <p:nvSpPr>
          <p:cNvPr id="27655" name="WordArt 5"/>
          <p:cNvSpPr>
            <a:spLocks noChangeArrowheads="1" noChangeShapeType="1" noTextEdit="1"/>
          </p:cNvSpPr>
          <p:nvPr/>
        </p:nvSpPr>
        <p:spPr bwMode="auto">
          <a:xfrm>
            <a:off x="609600" y="59436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Label your diagram!</a:t>
            </a:r>
          </a:p>
        </p:txBody>
      </p:sp>
    </p:spTree>
    <p:extLst>
      <p:ext uri="{BB962C8B-B14F-4D97-AF65-F5344CB8AC3E}">
        <p14:creationId xmlns:p14="http://schemas.microsoft.com/office/powerpoint/2010/main" val="191978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865688" cy="1052513"/>
          </a:xfrm>
        </p:spPr>
        <p:txBody>
          <a:bodyPr/>
          <a:lstStyle/>
          <a:p>
            <a:pPr eaLnBrk="1" hangingPunct="1"/>
            <a:r>
              <a:rPr lang="en-US" altLang="en-US" sz="4400" b="1" u="sng" smtClean="0">
                <a:solidFill>
                  <a:srgbClr val="0000FF"/>
                </a:solidFill>
                <a:cs typeface="Trebuchet MS" panose="020B0603020202020204" pitchFamily="34" charset="0"/>
              </a:rPr>
              <a:t>Skin Structure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CC0066"/>
                </a:solidFill>
              </a:rPr>
              <a:t>Epidermis</a:t>
            </a:r>
            <a:r>
              <a:rPr lang="en-US" altLang="en-US" sz="2000" smtClean="0"/>
              <a:t>—outer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Stratified squamous epithelium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>
                <a:latin typeface="Tahoma" panose="020B0604030504040204" pitchFamily="34" charset="0"/>
              </a:rPr>
              <a:t>Consists of </a:t>
            </a:r>
            <a:r>
              <a:rPr lang="en-US" altLang="en-US" sz="1800" smtClean="0">
                <a:solidFill>
                  <a:srgbClr val="99FF33"/>
                </a:solidFill>
                <a:latin typeface="Tahoma" panose="020B0604030504040204" pitchFamily="34" charset="0"/>
              </a:rPr>
              <a:t>4-5 distinct layers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Often keratinized </a:t>
            </a:r>
            <a:r>
              <a:rPr lang="en-US" altLang="en-US" sz="1800" i="1" smtClean="0"/>
              <a:t>(hardened by                                                             keratin)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>
                <a:solidFill>
                  <a:srgbClr val="33CCFF"/>
                </a:solidFill>
                <a:latin typeface="Tahoma" panose="020B0604030504040204" pitchFamily="34" charset="0"/>
              </a:rPr>
              <a:t>Not vascular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>
                <a:solidFill>
                  <a:srgbClr val="FFFF00"/>
                </a:solidFill>
                <a:latin typeface="Tahoma" panose="020B0604030504040204" pitchFamily="34" charset="0"/>
              </a:rPr>
              <a:t>Regenerated </a:t>
            </a:r>
            <a:r>
              <a:rPr lang="en-US" altLang="en-US" sz="1800" smtClean="0">
                <a:latin typeface="Tahoma" panose="020B0604030504040204" pitchFamily="34" charset="0"/>
              </a:rPr>
              <a:t>every 25-45 days</a:t>
            </a: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0066FF"/>
                </a:solidFill>
              </a:rPr>
              <a:t>Dermis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Dense connective tissue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99FF33"/>
                </a:solidFill>
              </a:rPr>
              <a:t>Subcutaneous</a:t>
            </a:r>
            <a:r>
              <a:rPr lang="en-US" altLang="en-US" sz="2000" smtClean="0">
                <a:solidFill>
                  <a:srgbClr val="99FF33"/>
                </a:solidFill>
              </a:rPr>
              <a:t> </a:t>
            </a:r>
            <a:r>
              <a:rPr lang="en-US" altLang="en-US" sz="2000" smtClean="0"/>
              <a:t>tissue (</a:t>
            </a:r>
            <a:r>
              <a:rPr lang="en-US" altLang="en-US" sz="2000" b="1" smtClean="0">
                <a:solidFill>
                  <a:srgbClr val="99FF33"/>
                </a:solidFill>
              </a:rPr>
              <a:t>hypodermis</a:t>
            </a:r>
            <a:r>
              <a:rPr lang="en-US" altLang="en-US" sz="2000" smtClean="0"/>
              <a:t>) is </a:t>
            </a:r>
            <a:r>
              <a:rPr lang="en-US" altLang="en-US" sz="2000" i="1" smtClean="0"/>
              <a:t>deep</a:t>
            </a:r>
            <a:r>
              <a:rPr lang="en-US" altLang="en-US" sz="2000" smtClean="0"/>
              <a:t> to dermis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Not part of skin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Anchors skin to underlying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Composed mostly of </a:t>
            </a:r>
            <a:r>
              <a:rPr lang="en-US" altLang="en-US" sz="1800" smtClean="0">
                <a:solidFill>
                  <a:srgbClr val="99FF33"/>
                </a:solidFill>
              </a:rPr>
              <a:t>adipose tissue </a:t>
            </a:r>
            <a:r>
              <a:rPr lang="en-US" altLang="en-US" sz="1800" smtClean="0"/>
              <a:t>(fat)</a:t>
            </a:r>
          </a:p>
        </p:txBody>
      </p:sp>
      <p:pic>
        <p:nvPicPr>
          <p:cNvPr id="28676" name="Picture 1028" descr="04_03Figure-L.jpg                                              004E43B8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" r="1472" b="3502"/>
          <a:stretch>
            <a:fillRect/>
          </a:stretch>
        </p:blipFill>
        <p:spPr bwMode="auto">
          <a:xfrm>
            <a:off x="5181600" y="0"/>
            <a:ext cx="39735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4876800"/>
            <a:ext cx="8915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nap ITC" pitchFamily="82" charset="0"/>
              </a:rPr>
              <a:t>Add these </a:t>
            </a:r>
          </a:p>
          <a:p>
            <a:pPr algn="r" eaLnBrk="1" hangingPunct="1">
              <a:defRPr/>
            </a:pPr>
            <a:r>
              <a:rPr lang="en-US" sz="3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nap ITC" pitchFamily="82" charset="0"/>
              </a:rPr>
              <a:t>tidbits</a:t>
            </a:r>
          </a:p>
          <a:p>
            <a:pPr algn="r" eaLnBrk="1" hangingPunct="1">
              <a:defRPr/>
            </a:pPr>
            <a:r>
              <a:rPr lang="en-US" sz="3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nap ITC" pitchFamily="82" charset="0"/>
              </a:rPr>
              <a:t> to the area </a:t>
            </a:r>
          </a:p>
          <a:p>
            <a:pPr algn="r" eaLnBrk="1" hangingPunct="1">
              <a:defRPr/>
            </a:pPr>
            <a:r>
              <a:rPr lang="en-US" sz="3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nap ITC" pitchFamily="82" charset="0"/>
              </a:rPr>
              <a:t>BEHIND</a:t>
            </a:r>
            <a:r>
              <a:rPr lang="en-US" sz="3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nap ITC" pitchFamily="82" charset="0"/>
              </a:rPr>
              <a:t> each flap!</a:t>
            </a:r>
          </a:p>
        </p:txBody>
      </p:sp>
    </p:spTree>
    <p:extLst>
      <p:ext uri="{BB962C8B-B14F-4D97-AF65-F5344CB8AC3E}">
        <p14:creationId xmlns:p14="http://schemas.microsoft.com/office/powerpoint/2010/main" val="45964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83563" cy="862013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0000FF"/>
                </a:solidFill>
                <a:cs typeface="Trebuchet MS" panose="020B0603020202020204" pitchFamily="34" charset="0"/>
              </a:rPr>
              <a:t>Layers of the Epidermis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54102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From </a:t>
            </a:r>
            <a:r>
              <a:rPr lang="en-US" altLang="en-US" sz="1800" b="1" smtClean="0">
                <a:solidFill>
                  <a:srgbClr val="0066FF"/>
                </a:solidFill>
              </a:rPr>
              <a:t>deepest</a:t>
            </a:r>
            <a:r>
              <a:rPr lang="en-US" altLang="en-US" sz="1800" smtClean="0"/>
              <a:t> to most </a:t>
            </a:r>
            <a:r>
              <a:rPr lang="en-US" altLang="en-US" sz="1800" b="1" smtClean="0">
                <a:solidFill>
                  <a:srgbClr val="FFFF00"/>
                </a:solidFill>
              </a:rPr>
              <a:t>superficial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Stratum </a:t>
            </a:r>
            <a:r>
              <a:rPr lang="en-US" altLang="en-US" sz="1800" b="1" smtClean="0">
                <a:solidFill>
                  <a:srgbClr val="99FF33"/>
                </a:solidFill>
              </a:rPr>
              <a:t>basale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Deepest layer of epidermis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Cells undergoing mitosis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Daughter cells pushed upward to                                                    become more superficial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Stratum </a:t>
            </a:r>
            <a:r>
              <a:rPr lang="en-US" altLang="en-US" sz="1800" b="1" smtClean="0">
                <a:solidFill>
                  <a:srgbClr val="FFFF00"/>
                </a:solidFill>
              </a:rPr>
              <a:t>spinosum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Stratum </a:t>
            </a:r>
            <a:r>
              <a:rPr lang="en-US" altLang="en-US" sz="1800" b="1" smtClean="0">
                <a:solidFill>
                  <a:srgbClr val="33CCFF"/>
                </a:solidFill>
              </a:rPr>
              <a:t>granulosum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Stratum </a:t>
            </a:r>
            <a:r>
              <a:rPr lang="en-US" altLang="en-US" sz="1800" b="1" smtClean="0">
                <a:solidFill>
                  <a:srgbClr val="CCFF66"/>
                </a:solidFill>
              </a:rPr>
              <a:t>lucidum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Formed from dead cells of deeper                                                  strata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Occurs only in thick, hairless skin of palms of hands &amp; soles of feet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Stratum </a:t>
            </a:r>
            <a:r>
              <a:rPr lang="en-US" altLang="en-US" sz="1800" b="1" smtClean="0">
                <a:solidFill>
                  <a:srgbClr val="FF99FF"/>
                </a:solidFill>
              </a:rPr>
              <a:t>corneum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Dead cells are filled with keratin (</a:t>
            </a:r>
            <a:r>
              <a:rPr lang="en-US" altLang="en-US" sz="1800" i="1" smtClean="0"/>
              <a:t>protective protein prevents water loss from skin</a:t>
            </a:r>
            <a:r>
              <a:rPr lang="en-US" altLang="en-US" sz="1800" smtClean="0"/>
              <a:t>)</a:t>
            </a:r>
          </a:p>
        </p:txBody>
      </p:sp>
      <p:pic>
        <p:nvPicPr>
          <p:cNvPr id="29700" name="Picture 4" descr="04_03Figure-L.jpg                                              004E43B8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" r="1472" b="3502"/>
          <a:stretch>
            <a:fillRect/>
          </a:stretch>
        </p:blipFill>
        <p:spPr bwMode="auto">
          <a:xfrm>
            <a:off x="5791200" y="1600200"/>
            <a:ext cx="335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8"/>
          <p:cNvSpPr>
            <a:spLocks noChangeArrowheads="1" noChangeShapeType="1" noTextEdit="1"/>
          </p:cNvSpPr>
          <p:nvPr/>
        </p:nvSpPr>
        <p:spPr bwMode="auto">
          <a:xfrm>
            <a:off x="5635625" y="862013"/>
            <a:ext cx="3432175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Write this in the </a:t>
            </a:r>
          </a:p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Epidermis flap!</a:t>
            </a: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0" y="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Per. 3 - Mon</a:t>
            </a:r>
          </a:p>
        </p:txBody>
      </p:sp>
    </p:spTree>
    <p:extLst>
      <p:ext uri="{BB962C8B-B14F-4D97-AF65-F5344CB8AC3E}">
        <p14:creationId xmlns:p14="http://schemas.microsoft.com/office/powerpoint/2010/main" val="2780214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1268</Words>
  <Application>Microsoft Office PowerPoint</Application>
  <PresentationFormat>On-screen Show (4:3)</PresentationFormat>
  <Paragraphs>249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Arial Black</vt:lpstr>
      <vt:lpstr>Berlin Sans FB</vt:lpstr>
      <vt:lpstr>Calibri</vt:lpstr>
      <vt:lpstr>Calibri Light</vt:lpstr>
      <vt:lpstr>Comic Sans MS</vt:lpstr>
      <vt:lpstr>Rockwell Extra Bold</vt:lpstr>
      <vt:lpstr>Snap ITC</vt:lpstr>
      <vt:lpstr>Stencil</vt:lpstr>
      <vt:lpstr>Tahoma</vt:lpstr>
      <vt:lpstr>Tempus Sans ITC</vt:lpstr>
      <vt:lpstr>Times New Roman</vt:lpstr>
      <vt:lpstr>Trebuchet MS</vt:lpstr>
      <vt:lpstr>Verdana</vt:lpstr>
      <vt:lpstr>Wingdings</vt:lpstr>
      <vt:lpstr>Wingdings 2</vt:lpstr>
      <vt:lpstr>Office Theme</vt:lpstr>
      <vt:lpstr>Integumentary System</vt:lpstr>
      <vt:lpstr>Integument (Skin) Functions</vt:lpstr>
      <vt:lpstr>INTEGUMENTARY SYSTEM RESEARCH PROJECT</vt:lpstr>
      <vt:lpstr>INTEGUMENTARY SYSTEM RESEARCH PROJECT</vt:lpstr>
      <vt:lpstr>INTEGUMENTARY SYSTEM RESEARCH PROJECT</vt:lpstr>
      <vt:lpstr>INTEGUMENTARY SYSTEM RESEARCH PROJECT</vt:lpstr>
      <vt:lpstr>Integumentary System</vt:lpstr>
      <vt:lpstr>Skin Structure</vt:lpstr>
      <vt:lpstr>Layers of the Epidermis</vt:lpstr>
      <vt:lpstr>Layers of the Epidermis</vt:lpstr>
      <vt:lpstr>PowerPoint Presentation</vt:lpstr>
      <vt:lpstr>PowerPoint Presentation</vt:lpstr>
      <vt:lpstr>PowerPoint Presentation</vt:lpstr>
      <vt:lpstr>Where’s this Headed?</vt:lpstr>
      <vt:lpstr>Dermis</vt:lpstr>
      <vt:lpstr>Layers of the Dermis</vt:lpstr>
      <vt:lpstr>Layers of the Dermis</vt:lpstr>
      <vt:lpstr>PowerPoint Presentation</vt:lpstr>
      <vt:lpstr>Hypodermis</vt:lpstr>
      <vt:lpstr>Hypodermal (subcutaneous) fat distribution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Andrews, Amalia</dc:creator>
  <cp:lastModifiedBy>Andrews, Amalia</cp:lastModifiedBy>
  <cp:revision>1</cp:revision>
  <dcterms:created xsi:type="dcterms:W3CDTF">2015-08-20T18:59:21Z</dcterms:created>
  <dcterms:modified xsi:type="dcterms:W3CDTF">2015-08-20T19:01:07Z</dcterms:modified>
</cp:coreProperties>
</file>